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67" r:id="rId2"/>
    <p:sldId id="268" r:id="rId3"/>
    <p:sldId id="270" r:id="rId4"/>
    <p:sldId id="273" r:id="rId5"/>
    <p:sldId id="272" r:id="rId6"/>
    <p:sldId id="271" r:id="rId7"/>
    <p:sldId id="274" r:id="rId8"/>
    <p:sldId id="269"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ieDxaQ+1wroceJ+qWX9m0bOSwt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22"/>
    <p:restoredTop sz="75445" autoAdjust="0"/>
  </p:normalViewPr>
  <p:slideViewPr>
    <p:cSldViewPr snapToGrid="0">
      <p:cViewPr varScale="1">
        <p:scale>
          <a:sx n="64" d="100"/>
          <a:sy n="64" d="100"/>
        </p:scale>
        <p:origin x="200" y="5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CH"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DE" dirty="0"/>
              <a:t>Hallo und herzlich Willkommen! In diesem Tutorial lernen Sie, wie Sie auf </a:t>
            </a:r>
            <a:r>
              <a:rPr lang="de-DE" dirty="0" err="1"/>
              <a:t>Wikidata</a:t>
            </a:r>
            <a:r>
              <a:rPr lang="de-DE" dirty="0"/>
              <a:t> die Koordinaten einer Institution hinzufügen können.</a:t>
            </a:r>
          </a:p>
        </p:txBody>
      </p:sp>
      <p:sp>
        <p:nvSpPr>
          <p:cNvPr id="33" name="Google Shape;3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f9b80969b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gf9b80969b6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2800" dirty="0" err="1">
                <a:latin typeface="Arial"/>
                <a:ea typeface="Arial"/>
                <a:cs typeface="Arial"/>
                <a:sym typeface="Arial"/>
              </a:rPr>
              <a:t>Wir</a:t>
            </a:r>
            <a:r>
              <a:rPr lang="en-US" sz="2800" dirty="0">
                <a:latin typeface="Arial"/>
                <a:ea typeface="Arial"/>
                <a:cs typeface="Arial"/>
                <a:sym typeface="Arial"/>
              </a:rPr>
              <a:t> </a:t>
            </a:r>
            <a:r>
              <a:rPr lang="en-US" sz="2800" dirty="0" err="1">
                <a:latin typeface="Arial"/>
                <a:ea typeface="Arial"/>
                <a:cs typeface="Arial"/>
                <a:sym typeface="Arial"/>
              </a:rPr>
              <a:t>bedanken</a:t>
            </a:r>
            <a:r>
              <a:rPr lang="en-US" sz="2800" dirty="0">
                <a:latin typeface="Arial"/>
                <a:ea typeface="Arial"/>
                <a:cs typeface="Arial"/>
                <a:sym typeface="Arial"/>
              </a:rPr>
              <a:t> </a:t>
            </a:r>
            <a:r>
              <a:rPr lang="en-US" sz="2800" dirty="0" err="1">
                <a:latin typeface="Arial"/>
                <a:ea typeface="Arial"/>
                <a:cs typeface="Arial"/>
                <a:sym typeface="Arial"/>
              </a:rPr>
              <a:t>uns</a:t>
            </a:r>
            <a:r>
              <a:rPr lang="en-US" sz="2800" dirty="0">
                <a:latin typeface="Arial"/>
                <a:ea typeface="Arial"/>
                <a:cs typeface="Arial"/>
                <a:sym typeface="Arial"/>
              </a:rPr>
              <a:t> </a:t>
            </a:r>
            <a:r>
              <a:rPr lang="en-US" sz="2800" dirty="0" err="1">
                <a:latin typeface="Arial"/>
                <a:ea typeface="Arial"/>
                <a:cs typeface="Arial"/>
                <a:sym typeface="Arial"/>
              </a:rPr>
              <a:t>bei</a:t>
            </a:r>
            <a:r>
              <a:rPr lang="en-US" sz="2800" dirty="0">
                <a:latin typeface="Arial"/>
                <a:ea typeface="Arial"/>
                <a:cs typeface="Arial"/>
                <a:sym typeface="Arial"/>
              </a:rPr>
              <a:t> Wikimedia Schweiz </a:t>
            </a:r>
            <a:r>
              <a:rPr lang="en-US" sz="2800" dirty="0" err="1">
                <a:latin typeface="Arial"/>
                <a:ea typeface="Arial"/>
                <a:cs typeface="Arial"/>
                <a:sym typeface="Arial"/>
              </a:rPr>
              <a:t>für</a:t>
            </a:r>
            <a:r>
              <a:rPr lang="en-US" sz="2800" dirty="0">
                <a:latin typeface="Arial"/>
                <a:ea typeface="Arial"/>
                <a:cs typeface="Arial"/>
                <a:sym typeface="Arial"/>
              </a:rPr>
              <a:t> die </a:t>
            </a:r>
            <a:r>
              <a:rPr lang="en-US" sz="2800" dirty="0" err="1">
                <a:latin typeface="Arial"/>
                <a:ea typeface="Arial"/>
                <a:cs typeface="Arial"/>
                <a:sym typeface="Arial"/>
              </a:rPr>
              <a:t>Unterstützung</a:t>
            </a:r>
            <a:r>
              <a:rPr lang="en-US" sz="2800" dirty="0">
                <a:latin typeface="Arial"/>
                <a:ea typeface="Arial"/>
                <a:cs typeface="Arial"/>
                <a:sym typeface="Arial"/>
              </a:rPr>
              <a:t> </a:t>
            </a:r>
            <a:r>
              <a:rPr lang="en-US" sz="2800" dirty="0" err="1">
                <a:latin typeface="Arial"/>
                <a:ea typeface="Arial"/>
                <a:cs typeface="Arial"/>
                <a:sym typeface="Arial"/>
              </a:rPr>
              <a:t>bei</a:t>
            </a:r>
            <a:r>
              <a:rPr lang="en-US" sz="2800" dirty="0">
                <a:latin typeface="Arial"/>
                <a:ea typeface="Arial"/>
                <a:cs typeface="Arial"/>
                <a:sym typeface="Arial"/>
              </a:rPr>
              <a:t> der </a:t>
            </a:r>
            <a:r>
              <a:rPr lang="en-US" sz="2800" dirty="0" err="1">
                <a:latin typeface="Arial"/>
                <a:ea typeface="Arial"/>
                <a:cs typeface="Arial"/>
                <a:sym typeface="Arial"/>
              </a:rPr>
              <a:t>Herstellung</a:t>
            </a:r>
            <a:r>
              <a:rPr lang="en-US" sz="2800" dirty="0">
                <a:latin typeface="Arial"/>
                <a:ea typeface="Arial"/>
                <a:cs typeface="Arial"/>
                <a:sym typeface="Arial"/>
              </a:rPr>
              <a:t> dieses Tutorials.</a:t>
            </a:r>
            <a:endParaRPr sz="2800" dirty="0">
              <a:latin typeface="Arial"/>
              <a:ea typeface="Arial"/>
              <a:cs typeface="Arial"/>
              <a:sym typeface="Arial"/>
            </a:endParaRPr>
          </a:p>
        </p:txBody>
      </p:sp>
      <p:sp>
        <p:nvSpPr>
          <p:cNvPr id="40" name="Google Shape;40;gf9b80969b6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Rufen Sie die </a:t>
            </a:r>
            <a:r>
              <a:rPr lang="de-DE" dirty="0" err="1"/>
              <a:t>Wikidata</a:t>
            </a:r>
            <a:r>
              <a:rPr lang="de-DE" dirty="0"/>
              <a:t> Seite der gesuchten Institution auf. Im vorliegenden Beispiel werden wir die Koordinaten des Nationalen Milchwirtschaftlichen Museums hinzufügen. </a:t>
            </a:r>
            <a:endParaRPr lang="de-CH"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smtClean="0">
                <a:solidFill>
                  <a:schemeClr val="dk1"/>
                </a:solidFill>
                <a:latin typeface="Calibri"/>
                <a:ea typeface="Calibri"/>
                <a:cs typeface="Calibri"/>
                <a:sym typeface="Calibri"/>
              </a:rPr>
              <a:t>3</a:t>
            </a:fld>
            <a:endParaRPr lang="de-CH"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974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Scrollen Sie nach unten und klicken Sie auf „Aussage hinzufügen“. </a:t>
            </a:r>
            <a:endParaRPr lang="de-CH"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smtClean="0">
                <a:solidFill>
                  <a:schemeClr val="dk1"/>
                </a:solidFill>
                <a:latin typeface="Calibri"/>
                <a:ea typeface="Calibri"/>
                <a:cs typeface="Calibri"/>
                <a:sym typeface="Calibri"/>
              </a:rPr>
              <a:t>4</a:t>
            </a:fld>
            <a:endParaRPr lang="de-CH"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467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Suchen Sie nach der Eigenschaft „geographische Koordinaten“ und wählen Sie diese aus. </a:t>
            </a:r>
            <a:endParaRPr lang="de-CH"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smtClean="0">
                <a:solidFill>
                  <a:schemeClr val="dk1"/>
                </a:solidFill>
                <a:latin typeface="Calibri"/>
                <a:ea typeface="Calibri"/>
                <a:cs typeface="Calibri"/>
                <a:sym typeface="Calibri"/>
              </a:rPr>
              <a:t>5</a:t>
            </a:fld>
            <a:endParaRPr lang="de-CH"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1602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Suchen Sie nun auf Google Maps nach der gewünschten Institution, respektive der Adresse an der sich die Institution befindet. Mittels einem Rechtsklick auf die rote Stecknadel können Sie die Koordinaten der Institution ausfindig machen. Klicken Sie mit der linken Maustaste auf die Koordinaten, damit diese in die Zwischenablage kopiert werden. </a:t>
            </a:r>
            <a:endParaRPr lang="de-CH"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smtClean="0">
                <a:solidFill>
                  <a:schemeClr val="dk1"/>
                </a:solidFill>
                <a:latin typeface="Calibri"/>
                <a:ea typeface="Calibri"/>
                <a:cs typeface="Calibri"/>
                <a:sym typeface="Calibri"/>
              </a:rPr>
              <a:t>6</a:t>
            </a:fld>
            <a:endParaRPr lang="de-CH"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863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Fügen Sie nun die Koordinaten in das entsprechende Feld ein. Kontrollieren Sie nochmals ob der markierte Standort in der Karte mit dem wirklichen Standort übereinstimmt. Nun können Sie das Statement veröffentlichen. </a:t>
            </a:r>
            <a:endParaRPr lang="de-CH"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CH" sz="1200" b="0" i="0" u="none" strike="noStrike" cap="none" smtClean="0">
                <a:solidFill>
                  <a:schemeClr val="dk1"/>
                </a:solidFill>
                <a:latin typeface="Calibri"/>
                <a:ea typeface="Calibri"/>
                <a:cs typeface="Calibri"/>
                <a:sym typeface="Calibri"/>
              </a:rPr>
              <a:t>7</a:t>
            </a:fld>
            <a:endParaRPr lang="de-CH"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1736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CH" sz="1800" dirty="0"/>
              <a:t>Herzliche Gratulation. Sie wissen nun, wie man </a:t>
            </a:r>
            <a:r>
              <a:rPr lang="de-DE" sz="1800" dirty="0"/>
              <a:t>auf </a:t>
            </a:r>
            <a:r>
              <a:rPr lang="de-DE" sz="1800" dirty="0" err="1"/>
              <a:t>Wikidata</a:t>
            </a:r>
            <a:r>
              <a:rPr lang="de-DE" sz="1800" dirty="0"/>
              <a:t> die Koordinaten einer Institution hinzufügt. Besuchen Sie unsere Website oder unseren YouTube-Channel, um weitere Tutorials anzuschauen.</a:t>
            </a:r>
          </a:p>
        </p:txBody>
      </p:sp>
      <p:sp>
        <p:nvSpPr>
          <p:cNvPr id="53" name="Google Shape;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lam.opendata.ch/"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www.wikidata.org/wiki/Wikidata:Main_Pag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lam.opendata.ch/"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635759"/>
            <a:ext cx="9144000" cy="187420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B8A32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 name="Google Shape;17;p12">
            <a:hlinkClick r:id="rId2"/>
          </p:cNvPr>
          <p:cNvPicPr preferRelativeResize="0"/>
          <p:nvPr/>
        </p:nvPicPr>
        <p:blipFill rotWithShape="1">
          <a:blip r:embed="rId3">
            <a:alphaModFix/>
          </a:blip>
          <a:srcRect/>
          <a:stretch/>
        </p:blipFill>
        <p:spPr>
          <a:xfrm>
            <a:off x="10125075" y="185737"/>
            <a:ext cx="1981200" cy="990600"/>
          </a:xfrm>
          <a:prstGeom prst="rect">
            <a:avLst/>
          </a:prstGeom>
          <a:noFill/>
          <a:ln>
            <a:noFill/>
          </a:ln>
        </p:spPr>
      </p:pic>
      <p:sp>
        <p:nvSpPr>
          <p:cNvPr id="18" name="Google Shape;18;p12"/>
          <p:cNvSpPr>
            <a:spLocks noGrp="1"/>
          </p:cNvSpPr>
          <p:nvPr>
            <p:ph type="media" idx="2"/>
          </p:nvPr>
        </p:nvSpPr>
        <p:spPr>
          <a:xfrm>
            <a:off x="360000" y="5400000"/>
            <a:ext cx="1080000" cy="10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 name="Google Shape;19;p12">
            <a:hlinkClick r:id="rId4"/>
          </p:cNvPr>
          <p:cNvPicPr preferRelativeResize="0"/>
          <p:nvPr/>
        </p:nvPicPr>
        <p:blipFill rotWithShape="1">
          <a:blip r:embed="rId5">
            <a:alphaModFix/>
          </a:blip>
          <a:srcRect/>
          <a:stretch/>
        </p:blipFill>
        <p:spPr>
          <a:xfrm>
            <a:off x="5295106" y="4267476"/>
            <a:ext cx="1601787" cy="11325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0"/>
        <p:cNvGrpSpPr/>
        <p:nvPr/>
      </p:nvGrpSpPr>
      <p:grpSpPr>
        <a:xfrm>
          <a:off x="0" y="0"/>
          <a:ext cx="0" cy="0"/>
          <a:chOff x="0" y="0"/>
          <a:chExt cx="0" cy="0"/>
        </a:xfrm>
      </p:grpSpPr>
      <p:sp>
        <p:nvSpPr>
          <p:cNvPr id="21" name="Google Shape;2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8A32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a:t>
            </a:fld>
            <a:endParaRPr/>
          </a:p>
        </p:txBody>
      </p:sp>
      <p:pic>
        <p:nvPicPr>
          <p:cNvPr id="26" name="Google Shape;26;p13">
            <a:hlinkClick r:id="rId2"/>
          </p:cNvPr>
          <p:cNvPicPr preferRelativeResize="0"/>
          <p:nvPr/>
        </p:nvPicPr>
        <p:blipFill rotWithShape="1">
          <a:blip r:embed="rId3">
            <a:alphaModFix/>
          </a:blip>
          <a:srcRect/>
          <a:stretch/>
        </p:blipFill>
        <p:spPr>
          <a:xfrm>
            <a:off x="10128113" y="185737"/>
            <a:ext cx="1975123" cy="990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el und Inhalt">
  <p:cSld name="1_Titel und Inhalt">
    <p:spTree>
      <p:nvGrpSpPr>
        <p:cNvPr id="1" name="Shape 27"/>
        <p:cNvGrpSpPr/>
        <p:nvPr/>
      </p:nvGrpSpPr>
      <p:grpSpPr>
        <a:xfrm>
          <a:off x="0" y="0"/>
          <a:ext cx="0" cy="0"/>
          <a:chOff x="0" y="0"/>
          <a:chExt cx="0" cy="0"/>
        </a:xfrm>
      </p:grpSpPr>
      <p:sp>
        <p:nvSpPr>
          <p:cNvPr id="28" name="Google Shape;28;p14"/>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4"/>
          <p:cNvSpPr>
            <a:spLocks noGrp="1"/>
          </p:cNvSpPr>
          <p:nvPr>
            <p:ph type="media" idx="3"/>
          </p:nvPr>
        </p:nvSpPr>
        <p:spPr>
          <a:xfrm>
            <a:off x="360000" y="5400000"/>
            <a:ext cx="1080000" cy="10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B8A321"/>
              </a:buClr>
              <a:buSzPts val="4400"/>
              <a:buFont typeface="Calibri"/>
              <a:buNone/>
              <a:defRPr sz="4400" b="1" i="0" u="none" strike="noStrike" cap="none">
                <a:solidFill>
                  <a:srgbClr val="B8A32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CH"/>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hyperlink" Target="https://bit.ly/GLAMtutorial" TargetMode="External"/><Relationship Id="rId5" Type="http://schemas.openxmlformats.org/officeDocument/2006/relationships/hyperlink" Target="https://tutorials.schoolofdata.ch/"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1524000" y="1317059"/>
            <a:ext cx="9144000" cy="18741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B8A321"/>
              </a:buClr>
              <a:buSzPts val="6000"/>
              <a:buFont typeface="Calibri"/>
              <a:buNone/>
            </a:pPr>
            <a:r>
              <a:rPr lang="en-US" dirty="0" err="1"/>
              <a:t>Koordinaten</a:t>
            </a:r>
            <a:r>
              <a:rPr lang="en-US" dirty="0"/>
              <a:t> </a:t>
            </a:r>
            <a:r>
              <a:rPr lang="en-US" dirty="0" err="1"/>
              <a:t>einer</a:t>
            </a:r>
            <a:r>
              <a:rPr lang="en-US" dirty="0"/>
              <a:t> Institution </a:t>
            </a:r>
            <a:r>
              <a:rPr lang="en-US" dirty="0" err="1"/>
              <a:t>hinzufügen</a:t>
            </a:r>
            <a:endParaRPr dirty="0"/>
          </a:p>
        </p:txBody>
      </p:sp>
      <p:pic>
        <p:nvPicPr>
          <p:cNvPr id="36" name="Google Shape;36;p5"/>
          <p:cNvPicPr preferRelativeResize="0"/>
          <p:nvPr/>
        </p:nvPicPr>
        <p:blipFill>
          <a:blip r:embed="rId5">
            <a:alphaModFix/>
          </a:blip>
          <a:stretch>
            <a:fillRect/>
          </a:stretch>
        </p:blipFill>
        <p:spPr>
          <a:xfrm>
            <a:off x="4518625" y="3596412"/>
            <a:ext cx="3154746" cy="3043238"/>
          </a:xfrm>
          <a:prstGeom prst="rect">
            <a:avLst/>
          </a:prstGeom>
          <a:noFill/>
          <a:ln>
            <a:noFill/>
          </a:ln>
        </p:spPr>
      </p:pic>
      <p:pic>
        <p:nvPicPr>
          <p:cNvPr id="2" name="04_add_coordinates_de_slide01">
            <a:hlinkClick r:id="" action="ppaction://media"/>
            <a:extLst>
              <a:ext uri="{FF2B5EF4-FFF2-40B4-BE49-F238E27FC236}">
                <a16:creationId xmlns:a16="http://schemas.microsoft.com/office/drawing/2014/main" id="{0C003AB0-5D48-404C-8CB6-89A0C2558FA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3401" y="5762626"/>
            <a:ext cx="693738" cy="693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9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8200" y="365125"/>
            <a:ext cx="10515600" cy="3341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8A321"/>
              </a:buClr>
              <a:buSzPts val="4400"/>
              <a:buFont typeface="Calibri"/>
              <a:buNone/>
            </a:pPr>
            <a:r>
              <a:rPr lang="en-US" dirty="0" err="1"/>
              <a:t>Wir</a:t>
            </a:r>
            <a:r>
              <a:rPr lang="en-US" dirty="0"/>
              <a:t> </a:t>
            </a:r>
            <a:r>
              <a:rPr lang="en-US" dirty="0" err="1"/>
              <a:t>bedanken</a:t>
            </a:r>
            <a:r>
              <a:rPr lang="en-US" dirty="0"/>
              <a:t> </a:t>
            </a:r>
            <a:r>
              <a:rPr lang="en-US" dirty="0" err="1"/>
              <a:t>uns</a:t>
            </a:r>
            <a:r>
              <a:rPr lang="en-US" dirty="0"/>
              <a:t> </a:t>
            </a:r>
            <a:r>
              <a:rPr lang="en-US" dirty="0" err="1"/>
              <a:t>bei</a:t>
            </a:r>
            <a:r>
              <a:rPr lang="en-US" dirty="0"/>
              <a:t> Wikimedia Schweiz </a:t>
            </a:r>
            <a:r>
              <a:rPr lang="en-US" dirty="0" err="1"/>
              <a:t>für</a:t>
            </a:r>
            <a:r>
              <a:rPr lang="en-US" dirty="0"/>
              <a:t> die </a:t>
            </a:r>
            <a:r>
              <a:rPr lang="en-US" dirty="0" err="1"/>
              <a:t>Unterstützung</a:t>
            </a:r>
            <a:r>
              <a:rPr lang="en-US" dirty="0"/>
              <a:t> </a:t>
            </a:r>
            <a:r>
              <a:rPr lang="en-US" dirty="0" err="1"/>
              <a:t>bei</a:t>
            </a:r>
            <a:r>
              <a:rPr lang="en-US" dirty="0"/>
              <a:t> der </a:t>
            </a:r>
            <a:r>
              <a:rPr lang="en-US" dirty="0" err="1"/>
              <a:t>Herstellung</a:t>
            </a:r>
            <a:r>
              <a:rPr lang="en-US" dirty="0"/>
              <a:t> dieses Tutorials.</a:t>
            </a:r>
            <a:endParaRPr dirty="0"/>
          </a:p>
        </p:txBody>
      </p:sp>
      <p:pic>
        <p:nvPicPr>
          <p:cNvPr id="43" name="Google Shape;43;p6"/>
          <p:cNvPicPr preferRelativeResize="0"/>
          <p:nvPr/>
        </p:nvPicPr>
        <p:blipFill>
          <a:blip r:embed="rId5">
            <a:alphaModFix/>
          </a:blip>
          <a:stretch>
            <a:fillRect/>
          </a:stretch>
        </p:blipFill>
        <p:spPr>
          <a:xfrm>
            <a:off x="4145000" y="3212300"/>
            <a:ext cx="3901984" cy="2846675"/>
          </a:xfrm>
          <a:prstGeom prst="rect">
            <a:avLst/>
          </a:prstGeom>
          <a:noFill/>
          <a:ln>
            <a:noFill/>
          </a:ln>
        </p:spPr>
      </p:pic>
      <p:pic>
        <p:nvPicPr>
          <p:cNvPr id="2" name="01_create_account_audio_de_slide02">
            <a:hlinkClick r:id="" action="ppaction://media"/>
            <a:extLst>
              <a:ext uri="{FF2B5EF4-FFF2-40B4-BE49-F238E27FC236}">
                <a16:creationId xmlns:a16="http://schemas.microsoft.com/office/drawing/2014/main" id="{BF263AF3-20F7-4B53-BE36-994097FEB59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2639" y="5354516"/>
            <a:ext cx="1068021" cy="10680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62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D05CA-46AA-4B98-B442-BA57EB300DF8}"/>
              </a:ext>
            </a:extLst>
          </p:cNvPr>
          <p:cNvSpPr>
            <a:spLocks noGrp="1"/>
          </p:cNvSpPr>
          <p:nvPr>
            <p:ph type="title"/>
          </p:nvPr>
        </p:nvSpPr>
        <p:spPr/>
        <p:txBody>
          <a:bodyPr/>
          <a:lstStyle/>
          <a:p>
            <a:endParaRPr lang="de-CH"/>
          </a:p>
        </p:txBody>
      </p:sp>
      <p:sp>
        <p:nvSpPr>
          <p:cNvPr id="3" name="Textplatzhalter 2">
            <a:extLst>
              <a:ext uri="{FF2B5EF4-FFF2-40B4-BE49-F238E27FC236}">
                <a16:creationId xmlns:a16="http://schemas.microsoft.com/office/drawing/2014/main" id="{98786A96-170E-4506-B0C7-C1AB7C458961}"/>
              </a:ext>
            </a:extLst>
          </p:cNvPr>
          <p:cNvSpPr>
            <a:spLocks noGrp="1"/>
          </p:cNvSpPr>
          <p:nvPr>
            <p:ph type="body" idx="1"/>
          </p:nvPr>
        </p:nvSpPr>
        <p:spPr/>
        <p:txBody>
          <a:bodyPr/>
          <a:lstStyle/>
          <a:p>
            <a:endParaRPr lang="de-CH"/>
          </a:p>
        </p:txBody>
      </p:sp>
      <p:pic>
        <p:nvPicPr>
          <p:cNvPr id="7" name="Grafik 6">
            <a:extLst>
              <a:ext uri="{FF2B5EF4-FFF2-40B4-BE49-F238E27FC236}">
                <a16:creationId xmlns:a16="http://schemas.microsoft.com/office/drawing/2014/main" id="{2486AE9C-B53C-49D8-864B-F9F2F4E9BA5C}"/>
              </a:ext>
            </a:extLst>
          </p:cNvPr>
          <p:cNvPicPr>
            <a:picLocks noChangeAspect="1"/>
          </p:cNvPicPr>
          <p:nvPr/>
        </p:nvPicPr>
        <p:blipFill rotWithShape="1">
          <a:blip r:embed="rId5"/>
          <a:srcRect r="5325"/>
          <a:stretch/>
        </p:blipFill>
        <p:spPr>
          <a:xfrm>
            <a:off x="0" y="636"/>
            <a:ext cx="12211188" cy="6857364"/>
          </a:xfrm>
          <a:prstGeom prst="rect">
            <a:avLst/>
          </a:prstGeom>
        </p:spPr>
      </p:pic>
      <p:pic>
        <p:nvPicPr>
          <p:cNvPr id="8" name="04_add_coordinates_de_slide03">
            <a:hlinkClick r:id="" action="ppaction://media"/>
            <a:extLst>
              <a:ext uri="{FF2B5EF4-FFF2-40B4-BE49-F238E27FC236}">
                <a16:creationId xmlns:a16="http://schemas.microsoft.com/office/drawing/2014/main" id="{9562F34D-A97E-4557-AFD2-96D3CB07124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1001" y="5993606"/>
            <a:ext cx="636588" cy="636588"/>
          </a:xfrm>
          <a:prstGeom prst="rect">
            <a:avLst/>
          </a:prstGeom>
        </p:spPr>
      </p:pic>
    </p:spTree>
    <p:extLst>
      <p:ext uri="{BB962C8B-B14F-4D97-AF65-F5344CB8AC3E}">
        <p14:creationId xmlns:p14="http://schemas.microsoft.com/office/powerpoint/2010/main" val="259371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1094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6CF03-39C2-4CB4-921B-B6F41AB00556}"/>
              </a:ext>
            </a:extLst>
          </p:cNvPr>
          <p:cNvSpPr>
            <a:spLocks noGrp="1"/>
          </p:cNvSpPr>
          <p:nvPr>
            <p:ph type="title"/>
          </p:nvPr>
        </p:nvSpPr>
        <p:spPr/>
        <p:txBody>
          <a:bodyPr/>
          <a:lstStyle/>
          <a:p>
            <a:endParaRPr lang="de-CH"/>
          </a:p>
        </p:txBody>
      </p:sp>
      <p:sp>
        <p:nvSpPr>
          <p:cNvPr id="3" name="Textplatzhalter 2">
            <a:extLst>
              <a:ext uri="{FF2B5EF4-FFF2-40B4-BE49-F238E27FC236}">
                <a16:creationId xmlns:a16="http://schemas.microsoft.com/office/drawing/2014/main" id="{B34B2E9B-2CED-4549-9C8F-FF99CCD7D0FF}"/>
              </a:ext>
            </a:extLst>
          </p:cNvPr>
          <p:cNvSpPr>
            <a:spLocks noGrp="1"/>
          </p:cNvSpPr>
          <p:nvPr>
            <p:ph type="body" idx="1"/>
          </p:nvPr>
        </p:nvSpPr>
        <p:spPr/>
        <p:txBody>
          <a:bodyPr/>
          <a:lstStyle/>
          <a:p>
            <a:endParaRPr lang="de-CH"/>
          </a:p>
        </p:txBody>
      </p:sp>
      <p:pic>
        <p:nvPicPr>
          <p:cNvPr id="5" name="Grafik 4">
            <a:extLst>
              <a:ext uri="{FF2B5EF4-FFF2-40B4-BE49-F238E27FC236}">
                <a16:creationId xmlns:a16="http://schemas.microsoft.com/office/drawing/2014/main" id="{1063CC92-0F93-41F6-8B1E-A5F47EC733E7}"/>
              </a:ext>
            </a:extLst>
          </p:cNvPr>
          <p:cNvPicPr>
            <a:picLocks noChangeAspect="1"/>
          </p:cNvPicPr>
          <p:nvPr/>
        </p:nvPicPr>
        <p:blipFill rotWithShape="1">
          <a:blip r:embed="rId5"/>
          <a:srcRect t="770"/>
          <a:stretch/>
        </p:blipFill>
        <p:spPr>
          <a:xfrm>
            <a:off x="0" y="-232012"/>
            <a:ext cx="12192000" cy="7090012"/>
          </a:xfrm>
          <a:prstGeom prst="rect">
            <a:avLst/>
          </a:prstGeom>
        </p:spPr>
      </p:pic>
      <p:pic>
        <p:nvPicPr>
          <p:cNvPr id="6" name="04_add_coordinates_de_slide04">
            <a:hlinkClick r:id="" action="ppaction://media"/>
            <a:extLst>
              <a:ext uri="{FF2B5EF4-FFF2-40B4-BE49-F238E27FC236}">
                <a16:creationId xmlns:a16="http://schemas.microsoft.com/office/drawing/2014/main" id="{F46FCB01-C29F-43DE-82DE-5BC4F6414D4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6725" y="5734050"/>
            <a:ext cx="874713" cy="874713"/>
          </a:xfrm>
          <a:prstGeom prst="rect">
            <a:avLst/>
          </a:prstGeom>
        </p:spPr>
      </p:pic>
      <p:sp>
        <p:nvSpPr>
          <p:cNvPr id="7" name="Rechteck 6">
            <a:extLst>
              <a:ext uri="{FF2B5EF4-FFF2-40B4-BE49-F238E27FC236}">
                <a16:creationId xmlns:a16="http://schemas.microsoft.com/office/drawing/2014/main" id="{0043A508-9AA1-46FB-977C-74E734492347}"/>
              </a:ext>
            </a:extLst>
          </p:cNvPr>
          <p:cNvSpPr/>
          <p:nvPr/>
        </p:nvSpPr>
        <p:spPr>
          <a:xfrm>
            <a:off x="6648450" y="5524500"/>
            <a:ext cx="1657350" cy="447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34747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4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6CF03-39C2-4CB4-921B-B6F41AB00556}"/>
              </a:ext>
            </a:extLst>
          </p:cNvPr>
          <p:cNvSpPr>
            <a:spLocks noGrp="1"/>
          </p:cNvSpPr>
          <p:nvPr>
            <p:ph type="title"/>
          </p:nvPr>
        </p:nvSpPr>
        <p:spPr/>
        <p:txBody>
          <a:bodyPr/>
          <a:lstStyle/>
          <a:p>
            <a:endParaRPr lang="de-CH"/>
          </a:p>
        </p:txBody>
      </p:sp>
      <p:sp>
        <p:nvSpPr>
          <p:cNvPr id="3" name="Textplatzhalter 2">
            <a:extLst>
              <a:ext uri="{FF2B5EF4-FFF2-40B4-BE49-F238E27FC236}">
                <a16:creationId xmlns:a16="http://schemas.microsoft.com/office/drawing/2014/main" id="{B34B2E9B-2CED-4549-9C8F-FF99CCD7D0FF}"/>
              </a:ext>
            </a:extLst>
          </p:cNvPr>
          <p:cNvSpPr>
            <a:spLocks noGrp="1"/>
          </p:cNvSpPr>
          <p:nvPr>
            <p:ph type="body" idx="1"/>
          </p:nvPr>
        </p:nvSpPr>
        <p:spPr/>
        <p:txBody>
          <a:bodyPr/>
          <a:lstStyle/>
          <a:p>
            <a:endParaRPr lang="de-CH"/>
          </a:p>
        </p:txBody>
      </p:sp>
      <p:pic>
        <p:nvPicPr>
          <p:cNvPr id="5" name="Grafik 4">
            <a:extLst>
              <a:ext uri="{FF2B5EF4-FFF2-40B4-BE49-F238E27FC236}">
                <a16:creationId xmlns:a16="http://schemas.microsoft.com/office/drawing/2014/main" id="{1EC8713A-ABB4-492D-B97A-7C2AABF98DA4}"/>
              </a:ext>
            </a:extLst>
          </p:cNvPr>
          <p:cNvPicPr>
            <a:picLocks noChangeAspect="1"/>
          </p:cNvPicPr>
          <p:nvPr/>
        </p:nvPicPr>
        <p:blipFill>
          <a:blip r:embed="rId5"/>
          <a:stretch>
            <a:fillRect/>
          </a:stretch>
        </p:blipFill>
        <p:spPr>
          <a:xfrm>
            <a:off x="0" y="11344"/>
            <a:ext cx="12192000" cy="6835311"/>
          </a:xfrm>
          <a:prstGeom prst="rect">
            <a:avLst/>
          </a:prstGeom>
        </p:spPr>
      </p:pic>
      <p:sp>
        <p:nvSpPr>
          <p:cNvPr id="7" name="Rechteck 6">
            <a:extLst>
              <a:ext uri="{FF2B5EF4-FFF2-40B4-BE49-F238E27FC236}">
                <a16:creationId xmlns:a16="http://schemas.microsoft.com/office/drawing/2014/main" id="{0F73683D-B11A-4C0B-8235-6DB2EC26E460}"/>
              </a:ext>
            </a:extLst>
          </p:cNvPr>
          <p:cNvSpPr/>
          <p:nvPr/>
        </p:nvSpPr>
        <p:spPr>
          <a:xfrm>
            <a:off x="1733549" y="5276850"/>
            <a:ext cx="1762125" cy="295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04_add_coordinates_de_slide05">
            <a:hlinkClick r:id="" action="ppaction://media"/>
            <a:extLst>
              <a:ext uri="{FF2B5EF4-FFF2-40B4-BE49-F238E27FC236}">
                <a16:creationId xmlns:a16="http://schemas.microsoft.com/office/drawing/2014/main" id="{BA72081F-52F9-4F59-B61C-5A35301D5FA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2976" y="6068218"/>
            <a:ext cx="487363" cy="487363"/>
          </a:xfrm>
          <a:prstGeom prst="rect">
            <a:avLst/>
          </a:prstGeom>
        </p:spPr>
      </p:pic>
    </p:spTree>
    <p:extLst>
      <p:ext uri="{BB962C8B-B14F-4D97-AF65-F5344CB8AC3E}">
        <p14:creationId xmlns:p14="http://schemas.microsoft.com/office/powerpoint/2010/main" val="332696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FEB53-8481-434E-976A-3324137E03E0}"/>
              </a:ext>
            </a:extLst>
          </p:cNvPr>
          <p:cNvSpPr>
            <a:spLocks noGrp="1"/>
          </p:cNvSpPr>
          <p:nvPr>
            <p:ph type="title"/>
          </p:nvPr>
        </p:nvSpPr>
        <p:spPr/>
        <p:txBody>
          <a:bodyPr/>
          <a:lstStyle/>
          <a:p>
            <a:endParaRPr lang="de-CH"/>
          </a:p>
        </p:txBody>
      </p:sp>
      <p:sp>
        <p:nvSpPr>
          <p:cNvPr id="3" name="Textplatzhalter 2">
            <a:extLst>
              <a:ext uri="{FF2B5EF4-FFF2-40B4-BE49-F238E27FC236}">
                <a16:creationId xmlns:a16="http://schemas.microsoft.com/office/drawing/2014/main" id="{4A72132C-90AB-43F3-896B-A7357928E4B4}"/>
              </a:ext>
            </a:extLst>
          </p:cNvPr>
          <p:cNvSpPr>
            <a:spLocks noGrp="1"/>
          </p:cNvSpPr>
          <p:nvPr>
            <p:ph type="body" idx="1"/>
          </p:nvPr>
        </p:nvSpPr>
        <p:spPr/>
        <p:txBody>
          <a:bodyPr/>
          <a:lstStyle/>
          <a:p>
            <a:endParaRPr lang="de-CH"/>
          </a:p>
        </p:txBody>
      </p:sp>
      <p:pic>
        <p:nvPicPr>
          <p:cNvPr id="5" name="Grafik 4">
            <a:extLst>
              <a:ext uri="{FF2B5EF4-FFF2-40B4-BE49-F238E27FC236}">
                <a16:creationId xmlns:a16="http://schemas.microsoft.com/office/drawing/2014/main" id="{93F54960-8A7A-4B7A-8378-7D979CD2094E}"/>
              </a:ext>
            </a:extLst>
          </p:cNvPr>
          <p:cNvPicPr>
            <a:picLocks noChangeAspect="1"/>
          </p:cNvPicPr>
          <p:nvPr/>
        </p:nvPicPr>
        <p:blipFill>
          <a:blip r:embed="rId5"/>
          <a:stretch>
            <a:fillRect/>
          </a:stretch>
        </p:blipFill>
        <p:spPr>
          <a:xfrm>
            <a:off x="2771" y="0"/>
            <a:ext cx="12186458" cy="6858000"/>
          </a:xfrm>
          <a:prstGeom prst="rect">
            <a:avLst/>
          </a:prstGeom>
        </p:spPr>
      </p:pic>
      <p:pic>
        <p:nvPicPr>
          <p:cNvPr id="6" name="04_add_coordinates_de_slide06">
            <a:hlinkClick r:id="" action="ppaction://media"/>
            <a:extLst>
              <a:ext uri="{FF2B5EF4-FFF2-40B4-BE49-F238E27FC236}">
                <a16:creationId xmlns:a16="http://schemas.microsoft.com/office/drawing/2014/main" id="{93B201A6-C0D7-4889-8FDC-22EA74F1886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1500" y="5676900"/>
            <a:ext cx="893764" cy="893764"/>
          </a:xfrm>
          <a:prstGeom prst="rect">
            <a:avLst/>
          </a:prstGeom>
        </p:spPr>
      </p:pic>
      <p:sp>
        <p:nvSpPr>
          <p:cNvPr id="7" name="Rechteck 6">
            <a:extLst>
              <a:ext uri="{FF2B5EF4-FFF2-40B4-BE49-F238E27FC236}">
                <a16:creationId xmlns:a16="http://schemas.microsoft.com/office/drawing/2014/main" id="{755E5D2B-4CC1-4933-BE42-74546F1D008E}"/>
              </a:ext>
            </a:extLst>
          </p:cNvPr>
          <p:cNvSpPr/>
          <p:nvPr/>
        </p:nvSpPr>
        <p:spPr>
          <a:xfrm>
            <a:off x="104775" y="2055813"/>
            <a:ext cx="3028950" cy="525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Pfeil: nach rechts 7">
            <a:extLst>
              <a:ext uri="{FF2B5EF4-FFF2-40B4-BE49-F238E27FC236}">
                <a16:creationId xmlns:a16="http://schemas.microsoft.com/office/drawing/2014/main" id="{7FAAA1F3-C491-451A-B5BE-95427105083D}"/>
              </a:ext>
            </a:extLst>
          </p:cNvPr>
          <p:cNvSpPr/>
          <p:nvPr/>
        </p:nvSpPr>
        <p:spPr>
          <a:xfrm rot="1942957">
            <a:off x="9273028" y="3404917"/>
            <a:ext cx="304800" cy="23866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a:extLst>
              <a:ext uri="{FF2B5EF4-FFF2-40B4-BE49-F238E27FC236}">
                <a16:creationId xmlns:a16="http://schemas.microsoft.com/office/drawing/2014/main" id="{1AC33BF4-4639-4703-A61C-48E9EE2683E2}"/>
              </a:ext>
            </a:extLst>
          </p:cNvPr>
          <p:cNvSpPr/>
          <p:nvPr/>
        </p:nvSpPr>
        <p:spPr>
          <a:xfrm>
            <a:off x="9782175" y="3755862"/>
            <a:ext cx="1247776" cy="2255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40338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21504" fill="hold"/>
                                        <p:tgtEl>
                                          <p:spTgt spid="6"/>
                                        </p:tgtEl>
                                      </p:cBhvr>
                                    </p:cmd>
                                  </p:childTnLst>
                                </p:cTn>
                              </p:par>
                              <p:par>
                                <p:cTn id="7" presetID="1" presetClass="entr" presetSubtype="0" fill="hold" grpId="0" nodeType="withEffect">
                                  <p:stCondLst>
                                    <p:cond delay="5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1000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1400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0DDF4-1F8A-463D-AE7B-35E0AEE41F3D}"/>
              </a:ext>
            </a:extLst>
          </p:cNvPr>
          <p:cNvSpPr>
            <a:spLocks noGrp="1"/>
          </p:cNvSpPr>
          <p:nvPr>
            <p:ph type="title"/>
          </p:nvPr>
        </p:nvSpPr>
        <p:spPr/>
        <p:txBody>
          <a:bodyPr/>
          <a:lstStyle/>
          <a:p>
            <a:endParaRPr lang="de-CH"/>
          </a:p>
        </p:txBody>
      </p:sp>
      <p:sp>
        <p:nvSpPr>
          <p:cNvPr id="3" name="Textplatzhalter 2">
            <a:extLst>
              <a:ext uri="{FF2B5EF4-FFF2-40B4-BE49-F238E27FC236}">
                <a16:creationId xmlns:a16="http://schemas.microsoft.com/office/drawing/2014/main" id="{841F70D1-3722-4C3A-B346-032868719D41}"/>
              </a:ext>
            </a:extLst>
          </p:cNvPr>
          <p:cNvSpPr>
            <a:spLocks noGrp="1"/>
          </p:cNvSpPr>
          <p:nvPr>
            <p:ph type="body" idx="1"/>
          </p:nvPr>
        </p:nvSpPr>
        <p:spPr/>
        <p:txBody>
          <a:bodyPr/>
          <a:lstStyle/>
          <a:p>
            <a:endParaRPr lang="de-CH"/>
          </a:p>
        </p:txBody>
      </p:sp>
      <p:pic>
        <p:nvPicPr>
          <p:cNvPr id="5" name="Grafik 4">
            <a:extLst>
              <a:ext uri="{FF2B5EF4-FFF2-40B4-BE49-F238E27FC236}">
                <a16:creationId xmlns:a16="http://schemas.microsoft.com/office/drawing/2014/main" id="{0CF57257-73B1-4306-9758-03AA118123B1}"/>
              </a:ext>
            </a:extLst>
          </p:cNvPr>
          <p:cNvPicPr>
            <a:picLocks noChangeAspect="1"/>
          </p:cNvPicPr>
          <p:nvPr/>
        </p:nvPicPr>
        <p:blipFill rotWithShape="1">
          <a:blip r:embed="rId5"/>
          <a:srcRect l="2252" r="5568"/>
          <a:stretch/>
        </p:blipFill>
        <p:spPr>
          <a:xfrm>
            <a:off x="0" y="0"/>
            <a:ext cx="12192000" cy="6858000"/>
          </a:xfrm>
          <a:prstGeom prst="rect">
            <a:avLst/>
          </a:prstGeom>
        </p:spPr>
      </p:pic>
      <p:sp>
        <p:nvSpPr>
          <p:cNvPr id="7" name="Rechteck 6">
            <a:extLst>
              <a:ext uri="{FF2B5EF4-FFF2-40B4-BE49-F238E27FC236}">
                <a16:creationId xmlns:a16="http://schemas.microsoft.com/office/drawing/2014/main" id="{BB495700-6211-4C07-ACDB-D9C4ADF476F2}"/>
              </a:ext>
            </a:extLst>
          </p:cNvPr>
          <p:cNvSpPr/>
          <p:nvPr/>
        </p:nvSpPr>
        <p:spPr>
          <a:xfrm>
            <a:off x="3676649" y="3524250"/>
            <a:ext cx="4581525" cy="3619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a:extLst>
              <a:ext uri="{FF2B5EF4-FFF2-40B4-BE49-F238E27FC236}">
                <a16:creationId xmlns:a16="http://schemas.microsoft.com/office/drawing/2014/main" id="{1389FDC2-3590-4133-BAF3-8219687DBF89}"/>
              </a:ext>
            </a:extLst>
          </p:cNvPr>
          <p:cNvSpPr/>
          <p:nvPr/>
        </p:nvSpPr>
        <p:spPr>
          <a:xfrm>
            <a:off x="8314530" y="3600450"/>
            <a:ext cx="1096170" cy="2857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04_add_coordinates_de_slide07">
            <a:hlinkClick r:id="" action="ppaction://media"/>
            <a:extLst>
              <a:ext uri="{FF2B5EF4-FFF2-40B4-BE49-F238E27FC236}">
                <a16:creationId xmlns:a16="http://schemas.microsoft.com/office/drawing/2014/main" id="{1EDC05AC-3AEB-4FEE-9470-B8019829B6B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0837" y="5880506"/>
            <a:ext cx="675075" cy="675075"/>
          </a:xfrm>
          <a:prstGeom prst="rect">
            <a:avLst/>
          </a:prstGeom>
        </p:spPr>
      </p:pic>
    </p:spTree>
    <p:extLst>
      <p:ext uri="{BB962C8B-B14F-4D97-AF65-F5344CB8AC3E}">
        <p14:creationId xmlns:p14="http://schemas.microsoft.com/office/powerpoint/2010/main" val="143644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13080" fill="hold"/>
                                        <p:tgtEl>
                                          <p:spTgt spid="4"/>
                                        </p:tgtEl>
                                      </p:cBhvr>
                                    </p:cmd>
                                  </p:childTnLst>
                                </p:cTn>
                              </p:par>
                              <p:par>
                                <p:cTn id="7" presetID="1" presetClass="entr" presetSubtype="0" fill="hold" grpId="0" nodeType="withEffect">
                                  <p:stCondLst>
                                    <p:cond delay="3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125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8A321"/>
              </a:buClr>
              <a:buSzPts val="4400"/>
              <a:buFont typeface="Calibri"/>
              <a:buNone/>
            </a:pPr>
            <a:r>
              <a:rPr lang="de-CH" dirty="0"/>
              <a:t>Herzliche Gratulation!</a:t>
            </a:r>
            <a:endParaRPr dirty="0"/>
          </a:p>
        </p:txBody>
      </p:sp>
      <p:sp>
        <p:nvSpPr>
          <p:cNvPr id="56" name="Google Shape;56;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de-DE" dirty="0"/>
              <a:t>Besuchen Sie unsere Website oder unseren YouTube-Channel, um weitere Tutorials anzuschauen.</a:t>
            </a:r>
          </a:p>
          <a:p>
            <a:pPr marL="0" lvl="0" indent="0" algn="l" rtl="0">
              <a:lnSpc>
                <a:spcPct val="90000"/>
              </a:lnSpc>
              <a:spcBef>
                <a:spcPts val="1000"/>
              </a:spcBef>
              <a:spcAft>
                <a:spcPts val="0"/>
              </a:spcAft>
              <a:buClr>
                <a:schemeClr val="dk1"/>
              </a:buClr>
              <a:buSzPts val="2800"/>
              <a:buNone/>
            </a:pPr>
            <a:endParaRPr lang="de-DE" dirty="0"/>
          </a:p>
          <a:p>
            <a:pPr marL="0" indent="0">
              <a:buNone/>
            </a:pPr>
            <a:r>
              <a:rPr lang="de-CH" dirty="0"/>
              <a:t>Website: </a:t>
            </a:r>
            <a:r>
              <a:rPr lang="en-US" u="sng" dirty="0">
                <a:solidFill>
                  <a:schemeClr val="hlink"/>
                </a:solidFill>
                <a:hlinkClick r:id="rId5"/>
              </a:rPr>
              <a:t>https://tutorials.schoolofdata.ch/</a:t>
            </a:r>
            <a:endParaRPr lang="en-US" dirty="0"/>
          </a:p>
          <a:p>
            <a:pPr marL="0" lvl="0" indent="0" algn="l" rtl="0">
              <a:lnSpc>
                <a:spcPct val="90000"/>
              </a:lnSpc>
              <a:spcBef>
                <a:spcPts val="1000"/>
              </a:spcBef>
              <a:spcAft>
                <a:spcPts val="0"/>
              </a:spcAft>
              <a:buClr>
                <a:schemeClr val="dk1"/>
              </a:buClr>
              <a:buSzPts val="2800"/>
              <a:buNone/>
            </a:pPr>
            <a:endParaRPr lang="de-CH" dirty="0"/>
          </a:p>
          <a:p>
            <a:pPr marL="0" indent="0">
              <a:buNone/>
            </a:pPr>
            <a:r>
              <a:rPr lang="de-CH" dirty="0"/>
              <a:t>YouTube: </a:t>
            </a:r>
            <a:r>
              <a:rPr lang="en-US" u="sng" dirty="0">
                <a:solidFill>
                  <a:schemeClr val="hlink"/>
                </a:solidFill>
                <a:hlinkClick r:id="rId6"/>
              </a:rPr>
              <a:t>https://bit.ly/GLAMtutorial</a:t>
            </a:r>
            <a:endParaRPr lang="en-US" dirty="0"/>
          </a:p>
          <a:p>
            <a:pPr marL="0" lvl="0" indent="0" algn="l" rtl="0">
              <a:lnSpc>
                <a:spcPct val="90000"/>
              </a:lnSpc>
              <a:spcBef>
                <a:spcPts val="1000"/>
              </a:spcBef>
              <a:spcAft>
                <a:spcPts val="0"/>
              </a:spcAft>
              <a:buClr>
                <a:schemeClr val="dk1"/>
              </a:buClr>
              <a:buSzPts val="2800"/>
              <a:buNone/>
            </a:pPr>
            <a:endParaRPr dirty="0"/>
          </a:p>
        </p:txBody>
      </p:sp>
      <p:pic>
        <p:nvPicPr>
          <p:cNvPr id="3" name="04_add_coordinates_de_slide08">
            <a:hlinkClick r:id="" action="ppaction://media"/>
            <a:extLst>
              <a:ext uri="{FF2B5EF4-FFF2-40B4-BE49-F238E27FC236}">
                <a16:creationId xmlns:a16="http://schemas.microsoft.com/office/drawing/2014/main" id="{D79F6407-F693-457B-844F-3E84BD2817E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14325" y="5950743"/>
            <a:ext cx="722313" cy="7223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1000"/>
                                  </p:stCondLst>
                                  <p:childTnLst>
                                    <p:cmd type="call" cmd="playFrom(0.0)">
                                      <p:cBhvr>
                                        <p:cTn id="6" dur="139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268</Words>
  <Application>Microsoft Macintosh PowerPoint</Application>
  <PresentationFormat>Widescreen</PresentationFormat>
  <Paragraphs>24</Paragraphs>
  <Slides>8</Slides>
  <Notes>8</Notes>
  <HiddenSlides>0</HiddenSlides>
  <MMClips>8</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vt:lpstr>
      <vt:lpstr>Koordinaten einer Institution hinzufügen</vt:lpstr>
      <vt:lpstr>Wir bedanken uns bei Wikimedia Schweiz für die Unterstützung bei der Herstellung dieses Tutorials.</vt:lpstr>
      <vt:lpstr>PowerPoint Presentation</vt:lpstr>
      <vt:lpstr>PowerPoint Presentation</vt:lpstr>
      <vt:lpstr>PowerPoint Presentation</vt:lpstr>
      <vt:lpstr>PowerPoint Presentation</vt:lpstr>
      <vt:lpstr>PowerPoint Presentation</vt:lpstr>
      <vt:lpstr>Herzliche Gratulation!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Erstellen eines Wikidata Benutzer Account</dc:title>
  <dc:creator>Nicolai Wenger</dc:creator>
  <cp:lastModifiedBy>Andrea Allemann</cp:lastModifiedBy>
  <cp:revision>13</cp:revision>
  <dcterms:created xsi:type="dcterms:W3CDTF">2021-04-16T10:20:08Z</dcterms:created>
  <dcterms:modified xsi:type="dcterms:W3CDTF">2022-04-21T08:11:29Z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0x0101007ACEF2293D8D294989A205937CDCCB5E</vt:lpwstr>
  </property>
</Properties>
</file>