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8" r:id="rId3"/>
    <p:sldId id="257" r:id="rId4"/>
    <p:sldId id="259" r:id="rId5"/>
    <p:sldId id="270" r:id="rId6"/>
    <p:sldId id="260" r:id="rId7"/>
    <p:sldId id="261" r:id="rId8"/>
    <p:sldId id="269"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3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72485"/>
  </p:normalViewPr>
  <p:slideViewPr>
    <p:cSldViewPr snapToGrid="0">
      <p:cViewPr>
        <p:scale>
          <a:sx n="100" d="100"/>
          <a:sy n="100" d="100"/>
        </p:scale>
        <p:origin x="1320" y="58"/>
      </p:cViewPr>
      <p:guideLst/>
    </p:cSldViewPr>
  </p:slideViewPr>
  <p:notesTextViewPr>
    <p:cViewPr>
      <p:scale>
        <a:sx n="3" d="2"/>
        <a:sy n="3" d="2"/>
      </p:scale>
      <p:origin x="0" y="0"/>
    </p:cViewPr>
  </p:notesTextViewPr>
  <p:notesViewPr>
    <p:cSldViewPr snapToGrid="0">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9DFCC-CE1F-924C-B021-4F3A211903B5}" type="datetimeFigureOut">
              <a:rPr lang="fr-FR" smtClean="0"/>
              <a:t>28/12/2021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8D299-34EB-9A49-B3CB-4EAE28CF96B6}" type="slidenum">
              <a:rPr lang="fr-FR" smtClean="0"/>
              <a:t>‹Nr.›</a:t>
            </a:fld>
            <a:endParaRPr lang="fr-FR"/>
          </a:p>
        </p:txBody>
      </p:sp>
    </p:spTree>
    <p:extLst>
      <p:ext uri="{BB962C8B-B14F-4D97-AF65-F5344CB8AC3E}">
        <p14:creationId xmlns:p14="http://schemas.microsoft.com/office/powerpoint/2010/main" val="82729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de-DE" dirty="0"/>
              <a:t>Hallo und herzlich Willkommen! In diesem Tutorial lernen Sie, wie Sie mithilfe einer einfachen Abfrage, Museen ausfindig machen können, die auf </a:t>
            </a:r>
            <a:r>
              <a:rPr lang="de-DE" dirty="0" err="1"/>
              <a:t>Wikidata</a:t>
            </a:r>
            <a:r>
              <a:rPr lang="de-DE" dirty="0"/>
              <a:t> keine Website aufgeführt haben. Weiter erfahren Sie, wie man Vorlagen von Abfragen auf eigene Bedürfnisse anpassen kann. Mit den Pfeiltasten unten links können Sie durch das Tutorial navigieren. </a:t>
            </a:r>
          </a:p>
          <a:p>
            <a:pPr rtl="0"/>
            <a:endParaRPr lang="fr-CH"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4D8D299-34EB-9A49-B3CB-4EAE28CF96B6}" type="slidenum">
              <a:rPr lang="fr-FR" smtClean="0"/>
              <a:t>1</a:t>
            </a:fld>
            <a:endParaRPr lang="fr-FR"/>
          </a:p>
        </p:txBody>
      </p:sp>
    </p:spTree>
    <p:extLst>
      <p:ext uri="{BB962C8B-B14F-4D97-AF65-F5344CB8AC3E}">
        <p14:creationId xmlns:p14="http://schemas.microsoft.com/office/powerpoint/2010/main" val="86275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f9b80969b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gf9b80969b6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800" dirty="0" err="1">
                <a:latin typeface="Arial"/>
                <a:ea typeface="Arial"/>
                <a:cs typeface="Arial"/>
                <a:sym typeface="Arial"/>
              </a:rPr>
              <a:t>Wir</a:t>
            </a:r>
            <a:r>
              <a:rPr lang="en-US" sz="2800" dirty="0">
                <a:latin typeface="Arial"/>
                <a:ea typeface="Arial"/>
                <a:cs typeface="Arial"/>
                <a:sym typeface="Arial"/>
              </a:rPr>
              <a:t> </a:t>
            </a:r>
            <a:r>
              <a:rPr lang="en-US" sz="2800" dirty="0" err="1">
                <a:latin typeface="Arial"/>
                <a:ea typeface="Arial"/>
                <a:cs typeface="Arial"/>
                <a:sym typeface="Arial"/>
              </a:rPr>
              <a:t>bedanken</a:t>
            </a:r>
            <a:r>
              <a:rPr lang="en-US" sz="2800" dirty="0">
                <a:latin typeface="Arial"/>
                <a:ea typeface="Arial"/>
                <a:cs typeface="Arial"/>
                <a:sym typeface="Arial"/>
              </a:rPr>
              <a:t> </a:t>
            </a:r>
            <a:r>
              <a:rPr lang="en-US" sz="2800" dirty="0" err="1">
                <a:latin typeface="Arial"/>
                <a:ea typeface="Arial"/>
                <a:cs typeface="Arial"/>
                <a:sym typeface="Arial"/>
              </a:rPr>
              <a:t>uns</a:t>
            </a:r>
            <a:r>
              <a:rPr lang="en-US" sz="2800" dirty="0">
                <a:latin typeface="Arial"/>
                <a:ea typeface="Arial"/>
                <a:cs typeface="Arial"/>
                <a:sym typeface="Arial"/>
              </a:rPr>
              <a:t> </a:t>
            </a:r>
            <a:r>
              <a:rPr lang="en-US" sz="2800" dirty="0" err="1">
                <a:latin typeface="Arial"/>
                <a:ea typeface="Arial"/>
                <a:cs typeface="Arial"/>
                <a:sym typeface="Arial"/>
              </a:rPr>
              <a:t>bei</a:t>
            </a:r>
            <a:r>
              <a:rPr lang="en-US" sz="2800" dirty="0">
                <a:latin typeface="Arial"/>
                <a:ea typeface="Arial"/>
                <a:cs typeface="Arial"/>
                <a:sym typeface="Arial"/>
              </a:rPr>
              <a:t> Wikimedia Schweiz </a:t>
            </a:r>
            <a:r>
              <a:rPr lang="en-US" sz="2800" dirty="0" err="1">
                <a:latin typeface="Arial"/>
                <a:ea typeface="Arial"/>
                <a:cs typeface="Arial"/>
                <a:sym typeface="Arial"/>
              </a:rPr>
              <a:t>für</a:t>
            </a:r>
            <a:r>
              <a:rPr lang="en-US" sz="2800" dirty="0">
                <a:latin typeface="Arial"/>
                <a:ea typeface="Arial"/>
                <a:cs typeface="Arial"/>
                <a:sym typeface="Arial"/>
              </a:rPr>
              <a:t> die </a:t>
            </a:r>
            <a:r>
              <a:rPr lang="en-US" sz="2800" dirty="0" err="1">
                <a:latin typeface="Arial"/>
                <a:ea typeface="Arial"/>
                <a:cs typeface="Arial"/>
                <a:sym typeface="Arial"/>
              </a:rPr>
              <a:t>Unterstützung</a:t>
            </a:r>
            <a:r>
              <a:rPr lang="en-US" sz="2800" dirty="0">
                <a:latin typeface="Arial"/>
                <a:ea typeface="Arial"/>
                <a:cs typeface="Arial"/>
                <a:sym typeface="Arial"/>
              </a:rPr>
              <a:t> </a:t>
            </a:r>
            <a:r>
              <a:rPr lang="en-US" sz="2800" dirty="0" err="1">
                <a:latin typeface="Arial"/>
                <a:ea typeface="Arial"/>
                <a:cs typeface="Arial"/>
                <a:sym typeface="Arial"/>
              </a:rPr>
              <a:t>bei</a:t>
            </a:r>
            <a:r>
              <a:rPr lang="en-US" sz="2800" dirty="0">
                <a:latin typeface="Arial"/>
                <a:ea typeface="Arial"/>
                <a:cs typeface="Arial"/>
                <a:sym typeface="Arial"/>
              </a:rPr>
              <a:t> der </a:t>
            </a:r>
            <a:r>
              <a:rPr lang="en-US" sz="2800" dirty="0" err="1">
                <a:latin typeface="Arial"/>
                <a:ea typeface="Arial"/>
                <a:cs typeface="Arial"/>
                <a:sym typeface="Arial"/>
              </a:rPr>
              <a:t>Herstellung</a:t>
            </a:r>
            <a:r>
              <a:rPr lang="en-US" sz="2800" dirty="0">
                <a:latin typeface="Arial"/>
                <a:ea typeface="Arial"/>
                <a:cs typeface="Arial"/>
                <a:sym typeface="Arial"/>
              </a:rPr>
              <a:t> dieses Tutorials.</a:t>
            </a:r>
            <a:endParaRPr sz="2800" dirty="0">
              <a:latin typeface="Arial"/>
              <a:ea typeface="Arial"/>
              <a:cs typeface="Arial"/>
              <a:sym typeface="Arial"/>
            </a:endParaRPr>
          </a:p>
        </p:txBody>
      </p:sp>
      <p:sp>
        <p:nvSpPr>
          <p:cNvPr id="40" name="Google Shape;40;gf9b80969b6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DE" dirty="0"/>
              <a:t>Sie müssen kein Experte sein, um </a:t>
            </a:r>
            <a:r>
              <a:rPr lang="de-DE" dirty="0" err="1"/>
              <a:t>Wikidata</a:t>
            </a:r>
            <a:r>
              <a:rPr lang="de-DE" dirty="0"/>
              <a:t>-Abfragen zu erstellen. Es gibt viele bestehende Beispiele, die Sie an Ihre Bedürfnisse anpassen können. Für dieses Tutorial haben wir eine Abfrage nach Schweizer Museen vorbereitet, deren offizielle Website nicht in </a:t>
            </a:r>
            <a:r>
              <a:rPr lang="de-DE" dirty="0" err="1"/>
              <a:t>Wikidata</a:t>
            </a:r>
            <a:r>
              <a:rPr lang="de-DE" dirty="0"/>
              <a:t> registriert ist. Gehen Sie nun zum </a:t>
            </a:r>
            <a:r>
              <a:rPr lang="de-DE" dirty="0" err="1"/>
              <a:t>Wikidata</a:t>
            </a:r>
            <a:r>
              <a:rPr lang="de-DE" dirty="0"/>
              <a:t> Query Service, indem Sie auf den Link auf dieser Folie klicken.</a:t>
            </a:r>
          </a:p>
          <a:p>
            <a:endParaRPr lang="fr-FR" dirty="0"/>
          </a:p>
        </p:txBody>
      </p:sp>
      <p:sp>
        <p:nvSpPr>
          <p:cNvPr id="4" name="Espace réservé du numéro de diapositive 3"/>
          <p:cNvSpPr>
            <a:spLocks noGrp="1"/>
          </p:cNvSpPr>
          <p:nvPr>
            <p:ph type="sldNum" sz="quarter" idx="5"/>
          </p:nvPr>
        </p:nvSpPr>
        <p:spPr/>
        <p:txBody>
          <a:bodyPr/>
          <a:lstStyle/>
          <a:p>
            <a:fld id="{A4D8D299-34EB-9A49-B3CB-4EAE28CF96B6}" type="slidenum">
              <a:rPr lang="fr-FR" smtClean="0"/>
              <a:t>3</a:t>
            </a:fld>
            <a:endParaRPr lang="fr-FR"/>
          </a:p>
        </p:txBody>
      </p:sp>
    </p:spTree>
    <p:extLst>
      <p:ext uri="{BB962C8B-B14F-4D97-AF65-F5344CB8AC3E}">
        <p14:creationId xmlns:p14="http://schemas.microsoft.com/office/powerpoint/2010/main" val="109022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DE" dirty="0"/>
              <a:t>Dies ist eine Abfragevorlage, die Sie leicht anpassen können, um nach </a:t>
            </a:r>
            <a:r>
              <a:rPr lang="de-DE" dirty="0" err="1"/>
              <a:t>Wikidata</a:t>
            </a:r>
            <a:r>
              <a:rPr lang="de-DE" dirty="0"/>
              <a:t>-Einträgen zu suchen, denen bestimmte Informationen fehlen.</a:t>
            </a:r>
          </a:p>
          <a:p>
            <a:r>
              <a:rPr lang="de-DE" dirty="0"/>
              <a:t>Mit dieser Art von Abfrage können Sie zum Beispiel eine Liste von Archiven erhalten, bei denen die Telefonnummer fehlt, oder von Bibliotheken, bei denen der Direktor fehlt.</a:t>
            </a:r>
          </a:p>
          <a:p>
            <a:r>
              <a:rPr lang="de-DE" dirty="0"/>
              <a:t>Schauen wir uns die variablen Elemente genauer an, damit Sie wissen, was Sie anpassen müssen.</a:t>
            </a:r>
          </a:p>
          <a:p>
            <a:endParaRPr lang="de-DE" dirty="0"/>
          </a:p>
          <a:p>
            <a:r>
              <a:rPr lang="de-CH" sz="1800" dirty="0">
                <a:effectLst/>
                <a:latin typeface="Calibri" panose="020F0502020204030204" pitchFamily="34" charset="0"/>
                <a:ea typeface="Calibri" panose="020F0502020204030204" pitchFamily="34" charset="0"/>
                <a:cs typeface="Times New Roman" panose="02020603050405020304" pitchFamily="18" charset="0"/>
              </a:rPr>
              <a:t>Bitte beachten Sie, dass die Abfragesprache «SPARQL» ein englisches Vokabular verwendet. Kommentare können Sie nach einem Gartenhaag einfügen. Diese dürfen auch in deutscher Sprache geschrieben sein. </a:t>
            </a:r>
            <a:endParaRPr lang="de-DE" dirty="0"/>
          </a:p>
          <a:p>
            <a:endParaRPr lang="de-DE" dirty="0"/>
          </a:p>
          <a:p>
            <a:r>
              <a:rPr lang="de-DE" dirty="0"/>
              <a:t>Wenn wir eine Liste von Museen wollen, fragen wir nach Elementen, die "Instanzen von" oder "Unterklassen von" "Museen" sind. Sie können Museum durch Archiv, Bibliothek oder sogar durch die allgemeinere Kategorie "GLAM" ersetzen.</a:t>
            </a:r>
          </a:p>
          <a:p>
            <a:endParaRPr lang="de-DE" dirty="0"/>
          </a:p>
          <a:p>
            <a:r>
              <a:rPr lang="de-DE" dirty="0"/>
              <a:t>Sie können weitere Bedingungen für Ihre Einträge hinzufügen. Hier beschränken wir die Suche auf Museen, deren Land die Schweiz ist. Sie können die Schweiz durch jedes andere Land ersetzen. </a:t>
            </a:r>
          </a:p>
          <a:p>
            <a:endParaRPr lang="de-DE" dirty="0"/>
          </a:p>
          <a:p>
            <a:r>
              <a:rPr lang="de-DE" dirty="0"/>
              <a:t>Die nächste Zeile weist </a:t>
            </a:r>
            <a:r>
              <a:rPr lang="de-DE" dirty="0" err="1"/>
              <a:t>Wikidata</a:t>
            </a:r>
            <a:r>
              <a:rPr lang="de-DE" dirty="0"/>
              <a:t> an, alle Artikel zu entfernen, die bereits einen Eintrag in der Eigenschaft "offizielle Website" haben. Das bedeutet, dass das Ergebnis der Abfrage uns Museen ohne offizielle Website anzeigt. Sie können diese Eigenschaft durch eine beliebige andere ersetzen, z. B. durch die Adresse, den Direktor oder das Datum der Gründung.</a:t>
            </a:r>
          </a:p>
          <a:p>
            <a:endParaRPr lang="de-DE" dirty="0"/>
          </a:p>
          <a:p>
            <a:r>
              <a:rPr lang="de-DE" dirty="0"/>
              <a:t>Sie führen die Abfrage aus, indem Sie auf die Schaltfläche "Play" klicken.</a:t>
            </a:r>
          </a:p>
          <a:p>
            <a:endParaRPr lang="fr-CH" dirty="0"/>
          </a:p>
          <a:p>
            <a:endParaRPr lang="fr-FR" dirty="0"/>
          </a:p>
        </p:txBody>
      </p:sp>
      <p:sp>
        <p:nvSpPr>
          <p:cNvPr id="4" name="Espace réservé du numéro de diapositive 3"/>
          <p:cNvSpPr>
            <a:spLocks noGrp="1"/>
          </p:cNvSpPr>
          <p:nvPr>
            <p:ph type="sldNum" sz="quarter" idx="5"/>
          </p:nvPr>
        </p:nvSpPr>
        <p:spPr/>
        <p:txBody>
          <a:bodyPr/>
          <a:lstStyle/>
          <a:p>
            <a:fld id="{A4D8D299-34EB-9A49-B3CB-4EAE28CF96B6}" type="slidenum">
              <a:rPr lang="fr-FR" smtClean="0"/>
              <a:t>4</a:t>
            </a:fld>
            <a:endParaRPr lang="fr-FR"/>
          </a:p>
        </p:txBody>
      </p:sp>
    </p:spTree>
    <p:extLst>
      <p:ext uri="{BB962C8B-B14F-4D97-AF65-F5344CB8AC3E}">
        <p14:creationId xmlns:p14="http://schemas.microsoft.com/office/powerpoint/2010/main" val="124357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DE" dirty="0"/>
              <a:t>Dies ist eine Abfragevorlage, die Sie leicht anpassen können, um nach </a:t>
            </a:r>
            <a:r>
              <a:rPr lang="de-DE" dirty="0" err="1"/>
              <a:t>Wikidata</a:t>
            </a:r>
            <a:r>
              <a:rPr lang="de-DE" dirty="0"/>
              <a:t>-Einträgen zu suchen, denen bestimmte Informationen fehlen.</a:t>
            </a:r>
          </a:p>
          <a:p>
            <a:r>
              <a:rPr lang="de-DE" dirty="0"/>
              <a:t>Mit dieser Art von Abfrage können Sie zum Beispiel eine Liste von Archiven erhalten, bei denen die Telefonnummer fehlt, oder von Bibliotheken, bei denen der Direktor fehlt.</a:t>
            </a:r>
          </a:p>
          <a:p>
            <a:r>
              <a:rPr lang="de-DE" dirty="0"/>
              <a:t>Schauen wir uns die variablen Elemente genauer an, damit Sie wissen, was Sie anpassen müssen.</a:t>
            </a:r>
          </a:p>
          <a:p>
            <a:endParaRPr lang="de-DE" dirty="0"/>
          </a:p>
          <a:p>
            <a:r>
              <a:rPr lang="de-CH" sz="1800" dirty="0">
                <a:effectLst/>
                <a:latin typeface="Calibri" panose="020F0502020204030204" pitchFamily="34" charset="0"/>
                <a:ea typeface="Calibri" panose="020F0502020204030204" pitchFamily="34" charset="0"/>
                <a:cs typeface="Times New Roman" panose="02020603050405020304" pitchFamily="18" charset="0"/>
              </a:rPr>
              <a:t>Bitte beachten Sie, dass die Abfragesprache «SPARQL» ein englisches Vokabular verwendet. Kommentare können Sie nach einem Gartenhaag einfügen. Diese dürfen auch in deutscher Sprache geschrieben sein. </a:t>
            </a:r>
            <a:endParaRPr lang="de-DE" dirty="0"/>
          </a:p>
          <a:p>
            <a:endParaRPr lang="de-DE" dirty="0"/>
          </a:p>
          <a:p>
            <a:r>
              <a:rPr lang="de-DE" dirty="0"/>
              <a:t>Wenn wir eine Liste von Museen wollen, fragen wir nach Elementen, die "Instanzen von" oder "Unterklassen von" "Museen" sind. Sie können Museum durch Archiv, Bibliothek oder sogar durch die allgemeinere Kategorie "GLAM" ersetzen.</a:t>
            </a:r>
          </a:p>
          <a:p>
            <a:endParaRPr lang="de-DE" dirty="0"/>
          </a:p>
          <a:p>
            <a:r>
              <a:rPr lang="de-DE" dirty="0"/>
              <a:t>Sie können weitere Bedingungen für Ihre Einträge hinzufügen. Hier beschränken wir die Suche auf Museen, deren Land die Schweiz ist. Sie können die Schweiz durch jedes andere Land ersetzen. </a:t>
            </a:r>
          </a:p>
          <a:p>
            <a:endParaRPr lang="de-DE" dirty="0"/>
          </a:p>
          <a:p>
            <a:r>
              <a:rPr lang="de-DE" dirty="0"/>
              <a:t>Die nächste Zeile weist </a:t>
            </a:r>
            <a:r>
              <a:rPr lang="de-DE" dirty="0" err="1"/>
              <a:t>Wikidata</a:t>
            </a:r>
            <a:r>
              <a:rPr lang="de-DE" dirty="0"/>
              <a:t> an, alle Artikel zu entfernen, die bereits einen Eintrag in der Eigenschaft "offizielle Website" haben. Das bedeutet, dass das Ergebnis der Abfrage uns Museen ohne offizielle Website anzeigt. Sie können diese Eigenschaft durch eine beliebige andere ersetzen, z. B. durch die Adresse, den Direktor oder das Datum der Gründung.</a:t>
            </a:r>
          </a:p>
          <a:p>
            <a:endParaRPr lang="de-DE" dirty="0"/>
          </a:p>
          <a:p>
            <a:r>
              <a:rPr lang="de-DE" dirty="0"/>
              <a:t>Sie führen die Abfrage aus, indem Sie auf die Schaltfläche "Play" klicken.</a:t>
            </a:r>
          </a:p>
          <a:p>
            <a:endParaRPr lang="fr-CH" dirty="0"/>
          </a:p>
          <a:p>
            <a:endParaRPr lang="fr-FR" dirty="0"/>
          </a:p>
        </p:txBody>
      </p:sp>
      <p:sp>
        <p:nvSpPr>
          <p:cNvPr id="4" name="Espace réservé du numéro de diapositive 3"/>
          <p:cNvSpPr>
            <a:spLocks noGrp="1"/>
          </p:cNvSpPr>
          <p:nvPr>
            <p:ph type="sldNum" sz="quarter" idx="5"/>
          </p:nvPr>
        </p:nvSpPr>
        <p:spPr/>
        <p:txBody>
          <a:bodyPr/>
          <a:lstStyle/>
          <a:p>
            <a:fld id="{A4D8D299-34EB-9A49-B3CB-4EAE28CF96B6}" type="slidenum">
              <a:rPr lang="fr-FR" smtClean="0"/>
              <a:t>5</a:t>
            </a:fld>
            <a:endParaRPr lang="fr-FR"/>
          </a:p>
        </p:txBody>
      </p:sp>
    </p:spTree>
    <p:extLst>
      <p:ext uri="{BB962C8B-B14F-4D97-AF65-F5344CB8AC3E}">
        <p14:creationId xmlns:p14="http://schemas.microsoft.com/office/powerpoint/2010/main" val="241871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DE" dirty="0"/>
              <a:t>Die Ergebnisse erscheinen darunter. Hier wird die Gesamtzahl der Ergebnisse angezeigt. </a:t>
            </a:r>
          </a:p>
        </p:txBody>
      </p:sp>
      <p:sp>
        <p:nvSpPr>
          <p:cNvPr id="4" name="Espace réservé du numéro de diapositive 3"/>
          <p:cNvSpPr>
            <a:spLocks noGrp="1"/>
          </p:cNvSpPr>
          <p:nvPr>
            <p:ph type="sldNum" sz="quarter" idx="5"/>
          </p:nvPr>
        </p:nvSpPr>
        <p:spPr/>
        <p:txBody>
          <a:bodyPr/>
          <a:lstStyle/>
          <a:p>
            <a:fld id="{A4D8D299-34EB-9A49-B3CB-4EAE28CF96B6}" type="slidenum">
              <a:rPr lang="fr-FR" smtClean="0"/>
              <a:t>6</a:t>
            </a:fld>
            <a:endParaRPr lang="fr-FR"/>
          </a:p>
        </p:txBody>
      </p:sp>
    </p:spTree>
    <p:extLst>
      <p:ext uri="{BB962C8B-B14F-4D97-AF65-F5344CB8AC3E}">
        <p14:creationId xmlns:p14="http://schemas.microsoft.com/office/powerpoint/2010/main" val="3005472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DE" dirty="0"/>
              <a:t>Sie können in der Liste nach unten blättern und direkt zu den </a:t>
            </a:r>
            <a:r>
              <a:rPr lang="de-DE" dirty="0" err="1"/>
              <a:t>Wikidata</a:t>
            </a:r>
            <a:r>
              <a:rPr lang="de-DE" dirty="0"/>
              <a:t>-Einträgen gehen, indem Sie auf die Q-Nummern klicken. Diese Art der Abfrage ist nützlich, wenn Sie fehlende Informationen zu </a:t>
            </a:r>
            <a:r>
              <a:rPr lang="de-DE" dirty="0" err="1"/>
              <a:t>Wikidata</a:t>
            </a:r>
            <a:r>
              <a:rPr lang="de-DE" dirty="0"/>
              <a:t> hinzufügen möchten. </a:t>
            </a:r>
            <a:endParaRPr lang="fr-FR" dirty="0"/>
          </a:p>
        </p:txBody>
      </p:sp>
      <p:sp>
        <p:nvSpPr>
          <p:cNvPr id="4" name="Espace réservé du numéro de diapositive 3"/>
          <p:cNvSpPr>
            <a:spLocks noGrp="1"/>
          </p:cNvSpPr>
          <p:nvPr>
            <p:ph type="sldNum" sz="quarter" idx="5"/>
          </p:nvPr>
        </p:nvSpPr>
        <p:spPr/>
        <p:txBody>
          <a:bodyPr/>
          <a:lstStyle/>
          <a:p>
            <a:fld id="{A4D8D299-34EB-9A49-B3CB-4EAE28CF96B6}" type="slidenum">
              <a:rPr lang="fr-FR" smtClean="0"/>
              <a:t>7</a:t>
            </a:fld>
            <a:endParaRPr lang="fr-FR"/>
          </a:p>
        </p:txBody>
      </p:sp>
    </p:spTree>
    <p:extLst>
      <p:ext uri="{BB962C8B-B14F-4D97-AF65-F5344CB8AC3E}">
        <p14:creationId xmlns:p14="http://schemas.microsoft.com/office/powerpoint/2010/main" val="277562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CH" sz="1800" dirty="0"/>
              <a:t>Herzliche Gratulation. Sie wissen nun, </a:t>
            </a:r>
            <a:r>
              <a:rPr lang="de-DE" sz="1800" dirty="0"/>
              <a:t>wie Sie mithilfe einer einfachen Abfrage, Museen ausfindig machen können, die auf </a:t>
            </a:r>
            <a:r>
              <a:rPr lang="de-DE" sz="1800" dirty="0" err="1"/>
              <a:t>Wikidata</a:t>
            </a:r>
            <a:r>
              <a:rPr lang="de-DE" sz="1800" dirty="0"/>
              <a:t> keine Website aufgeführt haben und wie man diese Abfrage an eigene Bedürfnisse anpassen kann</a:t>
            </a:r>
            <a:r>
              <a:rPr lang="de-CH" sz="1800" dirty="0"/>
              <a:t>. </a:t>
            </a:r>
            <a:r>
              <a:rPr lang="de-DE" sz="1800" dirty="0"/>
              <a:t>Besuchen Sie unsere Website oder unseren YouTube-Channel, um weitere Tutorials anzuschauen.</a:t>
            </a:r>
          </a:p>
        </p:txBody>
      </p:sp>
      <p:sp>
        <p:nvSpPr>
          <p:cNvPr id="53" name="Google Shape;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lam.opendata.ch/"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wikidata.org/wiki/Wikidata:Main_Pag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lam.opendata.ch/"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B59F3-3AC3-49AC-A8A6-185285051EAA}"/>
              </a:ext>
            </a:extLst>
          </p:cNvPr>
          <p:cNvSpPr>
            <a:spLocks noGrp="1"/>
          </p:cNvSpPr>
          <p:nvPr>
            <p:ph type="ctrTitle" hasCustomPrompt="1"/>
          </p:nvPr>
        </p:nvSpPr>
        <p:spPr>
          <a:xfrm>
            <a:off x="1524000" y="1635759"/>
            <a:ext cx="9144000" cy="1874203"/>
          </a:xfrm>
        </p:spPr>
        <p:txBody>
          <a:bodyPr anchor="b"/>
          <a:lstStyle>
            <a:lvl1pPr algn="ctr">
              <a:defRPr sz="6000"/>
            </a:lvl1pPr>
          </a:lstStyle>
          <a:p>
            <a:r>
              <a:rPr lang="de-DE" dirty="0"/>
              <a:t>Title Tutorial</a:t>
            </a:r>
            <a:endParaRPr lang="de-CH" dirty="0"/>
          </a:p>
        </p:txBody>
      </p:sp>
      <p:pic>
        <p:nvPicPr>
          <p:cNvPr id="7" name="Grafik 6">
            <a:hlinkClick r:id="rId2" tooltip="OpenGlam"/>
            <a:extLst>
              <a:ext uri="{FF2B5EF4-FFF2-40B4-BE49-F238E27FC236}">
                <a16:creationId xmlns:a16="http://schemas.microsoft.com/office/drawing/2014/main" id="{AD052B37-D02C-4860-AB3C-772CA8A4E0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5075" y="185737"/>
            <a:ext cx="1981200" cy="990600"/>
          </a:xfrm>
          <a:prstGeom prst="rect">
            <a:avLst/>
          </a:prstGeom>
        </p:spPr>
      </p:pic>
      <p:sp>
        <p:nvSpPr>
          <p:cNvPr id="9" name="Medienplatzhalter 8">
            <a:extLst>
              <a:ext uri="{FF2B5EF4-FFF2-40B4-BE49-F238E27FC236}">
                <a16:creationId xmlns:a16="http://schemas.microsoft.com/office/drawing/2014/main" id="{A58E6637-3A69-4BAB-B46F-2199EC6EC35A}"/>
              </a:ext>
            </a:extLst>
          </p:cNvPr>
          <p:cNvSpPr>
            <a:spLocks noGrp="1" noChangeAspect="1"/>
          </p:cNvSpPr>
          <p:nvPr>
            <p:ph type="media" sz="quarter" idx="10" hasCustomPrompt="1"/>
          </p:nvPr>
        </p:nvSpPr>
        <p:spPr>
          <a:xfrm>
            <a:off x="360000" y="5400000"/>
            <a:ext cx="1080000" cy="1080000"/>
          </a:xfrm>
        </p:spPr>
        <p:txBody>
          <a:bodyPr>
            <a:normAutofit/>
          </a:bodyPr>
          <a:lstStyle>
            <a:lvl1pPr marL="0" indent="0">
              <a:buNone/>
              <a:defRPr sz="1500"/>
            </a:lvl1pPr>
          </a:lstStyle>
          <a:p>
            <a:r>
              <a:rPr lang="de-CH" dirty="0"/>
              <a:t>Audio Description</a:t>
            </a:r>
          </a:p>
        </p:txBody>
      </p:sp>
      <p:pic>
        <p:nvPicPr>
          <p:cNvPr id="1026" name="Picture 2">
            <a:hlinkClick r:id="rId4" tooltip="Wikidata"/>
            <a:extLst>
              <a:ext uri="{FF2B5EF4-FFF2-40B4-BE49-F238E27FC236}">
                <a16:creationId xmlns:a16="http://schemas.microsoft.com/office/drawing/2014/main" id="{8FCA10F7-550A-4A9F-9C78-FBA65B0D1C4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95106" y="4267476"/>
            <a:ext cx="1601787" cy="113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54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46331-A407-43A5-A989-8969938F574B}"/>
              </a:ext>
            </a:extLst>
          </p:cNvPr>
          <p:cNvSpPr>
            <a:spLocks noGrp="1"/>
          </p:cNvSpPr>
          <p:nvPr>
            <p:ph type="title" hasCustomPrompt="1"/>
          </p:nvPr>
        </p:nvSpPr>
        <p:spPr/>
        <p:txBody>
          <a:bodyPr/>
          <a:lstStyle>
            <a:lvl1pPr>
              <a:defRPr/>
            </a:lvl1pPr>
          </a:lstStyle>
          <a:p>
            <a:r>
              <a:rPr lang="de-DE" dirty="0"/>
              <a:t>Intro &amp; Infos</a:t>
            </a:r>
            <a:endParaRPr lang="de-CH" dirty="0"/>
          </a:p>
        </p:txBody>
      </p:sp>
      <p:sp>
        <p:nvSpPr>
          <p:cNvPr id="3" name="Inhaltsplatzhalter 2">
            <a:extLst>
              <a:ext uri="{FF2B5EF4-FFF2-40B4-BE49-F238E27FC236}">
                <a16:creationId xmlns:a16="http://schemas.microsoft.com/office/drawing/2014/main" id="{BF690167-FE9A-4957-ABB3-973E04E576F9}"/>
              </a:ext>
            </a:extLst>
          </p:cNvPr>
          <p:cNvSpPr>
            <a:spLocks noGrp="1"/>
          </p:cNvSpPr>
          <p:nvPr>
            <p:ph idx="1" hasCustomPrompt="1"/>
          </p:nvPr>
        </p:nvSpPr>
        <p:spPr/>
        <p:txBody>
          <a:bodyPr/>
          <a:lstStyle>
            <a:lvl1pPr>
              <a:defRPr/>
            </a:lvl1pPr>
          </a:lstStyle>
          <a:p>
            <a:pPr lvl="0"/>
            <a:r>
              <a:rPr lang="de-CH" dirty="0"/>
              <a:t>Text</a:t>
            </a:r>
          </a:p>
        </p:txBody>
      </p:sp>
      <p:sp>
        <p:nvSpPr>
          <p:cNvPr id="4" name="Datumsplatzhalter 3">
            <a:extLst>
              <a:ext uri="{FF2B5EF4-FFF2-40B4-BE49-F238E27FC236}">
                <a16:creationId xmlns:a16="http://schemas.microsoft.com/office/drawing/2014/main" id="{8E62B025-4A24-4D97-9D8D-D892C9BD4C63}"/>
              </a:ext>
            </a:extLst>
          </p:cNvPr>
          <p:cNvSpPr>
            <a:spLocks noGrp="1"/>
          </p:cNvSpPr>
          <p:nvPr>
            <p:ph type="dt" sz="half" idx="10"/>
          </p:nvPr>
        </p:nvSpPr>
        <p:spPr/>
        <p:txBody>
          <a:bodyPr/>
          <a:lstStyle/>
          <a:p>
            <a:fld id="{69DFD0BE-D8A0-4E67-8BC3-A8960A0E449A}" type="datetimeFigureOut">
              <a:rPr lang="de-CH" smtClean="0"/>
              <a:t>28.12.2021</a:t>
            </a:fld>
            <a:endParaRPr lang="de-CH"/>
          </a:p>
        </p:txBody>
      </p:sp>
      <p:sp>
        <p:nvSpPr>
          <p:cNvPr id="5" name="Fußzeilenplatzhalter 4">
            <a:extLst>
              <a:ext uri="{FF2B5EF4-FFF2-40B4-BE49-F238E27FC236}">
                <a16:creationId xmlns:a16="http://schemas.microsoft.com/office/drawing/2014/main" id="{82721A3F-024A-408F-A1F2-28F4F5979D3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B1B905B-34C6-48DF-B174-AFF13E6C93F1}"/>
              </a:ext>
            </a:extLst>
          </p:cNvPr>
          <p:cNvSpPr>
            <a:spLocks noGrp="1"/>
          </p:cNvSpPr>
          <p:nvPr>
            <p:ph type="sldNum" sz="quarter" idx="12"/>
          </p:nvPr>
        </p:nvSpPr>
        <p:spPr/>
        <p:txBody>
          <a:bodyPr/>
          <a:lstStyle/>
          <a:p>
            <a:fld id="{C0762662-A164-450C-91B2-2033E913E6A5}" type="slidenum">
              <a:rPr lang="de-CH" smtClean="0"/>
              <a:t>‹Nr.›</a:t>
            </a:fld>
            <a:endParaRPr lang="de-CH"/>
          </a:p>
        </p:txBody>
      </p:sp>
      <p:pic>
        <p:nvPicPr>
          <p:cNvPr id="7" name="Grafik 6">
            <a:hlinkClick r:id="rId2" tooltip="OpenGlam"/>
            <a:extLst>
              <a:ext uri="{FF2B5EF4-FFF2-40B4-BE49-F238E27FC236}">
                <a16:creationId xmlns:a16="http://schemas.microsoft.com/office/drawing/2014/main" id="{03F0EA16-D81C-411A-8CE3-343487091D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28113" y="185737"/>
            <a:ext cx="1975123" cy="990600"/>
          </a:xfrm>
          <a:prstGeom prst="rect">
            <a:avLst/>
          </a:prstGeom>
        </p:spPr>
      </p:pic>
    </p:spTree>
    <p:extLst>
      <p:ext uri="{BB962C8B-B14F-4D97-AF65-F5344CB8AC3E}">
        <p14:creationId xmlns:p14="http://schemas.microsoft.com/office/powerpoint/2010/main" val="286511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4B2DFD0F-F046-4854-BCF4-3B7E2B4BBCE3}"/>
              </a:ext>
            </a:extLst>
          </p:cNvPr>
          <p:cNvSpPr>
            <a:spLocks noGrp="1"/>
          </p:cNvSpPr>
          <p:nvPr>
            <p:ph type="pic" sz="quarter" idx="10" hasCustomPrompt="1"/>
          </p:nvPr>
        </p:nvSpPr>
        <p:spPr>
          <a:xfrm>
            <a:off x="0" y="0"/>
            <a:ext cx="12192000" cy="6858000"/>
          </a:xfrm>
        </p:spPr>
        <p:txBody>
          <a:bodyPr/>
          <a:lstStyle>
            <a:lvl1pPr>
              <a:defRPr/>
            </a:lvl1pPr>
          </a:lstStyle>
          <a:p>
            <a:r>
              <a:rPr lang="de-CH" dirty="0"/>
              <a:t>Fullscreen </a:t>
            </a:r>
            <a:r>
              <a:rPr lang="de-CH" dirty="0" err="1"/>
              <a:t>screenshot</a:t>
            </a:r>
            <a:r>
              <a:rPr lang="de-CH" dirty="0"/>
              <a:t> </a:t>
            </a:r>
            <a:r>
              <a:rPr lang="de-CH" dirty="0" err="1"/>
              <a:t>of</a:t>
            </a:r>
            <a:r>
              <a:rPr lang="de-CH" dirty="0"/>
              <a:t> </a:t>
            </a:r>
            <a:r>
              <a:rPr lang="de-CH" dirty="0" err="1"/>
              <a:t>page</a:t>
            </a:r>
            <a:r>
              <a:rPr lang="de-CH" dirty="0"/>
              <a:t> </a:t>
            </a:r>
            <a:r>
              <a:rPr lang="de-CH" dirty="0" err="1"/>
              <a:t>to</a:t>
            </a:r>
            <a:r>
              <a:rPr lang="de-CH" dirty="0"/>
              <a:t> </a:t>
            </a:r>
            <a:r>
              <a:rPr lang="de-CH" dirty="0" err="1"/>
              <a:t>show</a:t>
            </a:r>
            <a:endParaRPr lang="de-CH" dirty="0"/>
          </a:p>
        </p:txBody>
      </p:sp>
      <p:sp>
        <p:nvSpPr>
          <p:cNvPr id="11" name="Medienplatzhalter 8">
            <a:extLst>
              <a:ext uri="{FF2B5EF4-FFF2-40B4-BE49-F238E27FC236}">
                <a16:creationId xmlns:a16="http://schemas.microsoft.com/office/drawing/2014/main" id="{AADCA4F5-A11A-4540-941C-558A8814A7DF}"/>
              </a:ext>
            </a:extLst>
          </p:cNvPr>
          <p:cNvSpPr>
            <a:spLocks noGrp="1" noChangeAspect="1"/>
          </p:cNvSpPr>
          <p:nvPr>
            <p:ph type="media" sz="quarter" idx="11" hasCustomPrompt="1"/>
          </p:nvPr>
        </p:nvSpPr>
        <p:spPr>
          <a:xfrm>
            <a:off x="360000" y="5400000"/>
            <a:ext cx="1080000" cy="1080000"/>
          </a:xfrm>
        </p:spPr>
        <p:txBody>
          <a:bodyPr>
            <a:normAutofit/>
          </a:bodyPr>
          <a:lstStyle>
            <a:lvl1pPr marL="0" indent="0">
              <a:buNone/>
              <a:defRPr sz="1500"/>
            </a:lvl1pPr>
          </a:lstStyle>
          <a:p>
            <a:r>
              <a:rPr lang="de-CH" dirty="0"/>
              <a:t>Audio Description</a:t>
            </a:r>
          </a:p>
        </p:txBody>
      </p:sp>
    </p:spTree>
    <p:extLst>
      <p:ext uri="{BB962C8B-B14F-4D97-AF65-F5344CB8AC3E}">
        <p14:creationId xmlns:p14="http://schemas.microsoft.com/office/powerpoint/2010/main" val="2694508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2DEB0-446C-41BB-9A5B-4241EA595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Title Tutorial</a:t>
            </a:r>
            <a:endParaRPr lang="de-CH" dirty="0"/>
          </a:p>
        </p:txBody>
      </p:sp>
      <p:sp>
        <p:nvSpPr>
          <p:cNvPr id="3" name="Textplatzhalter 2">
            <a:extLst>
              <a:ext uri="{FF2B5EF4-FFF2-40B4-BE49-F238E27FC236}">
                <a16:creationId xmlns:a16="http://schemas.microsoft.com/office/drawing/2014/main" id="{C55513F7-0F1A-47BD-84AB-A69E26E32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A3381FFD-ABBB-4BA6-B10E-23ADB8352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FD0BE-D8A0-4E67-8BC3-A8960A0E449A}" type="datetimeFigureOut">
              <a:rPr lang="de-CH" smtClean="0"/>
              <a:t>28.12.2021</a:t>
            </a:fld>
            <a:endParaRPr lang="de-CH"/>
          </a:p>
        </p:txBody>
      </p:sp>
      <p:sp>
        <p:nvSpPr>
          <p:cNvPr id="5" name="Fußzeilenplatzhalter 4">
            <a:extLst>
              <a:ext uri="{FF2B5EF4-FFF2-40B4-BE49-F238E27FC236}">
                <a16:creationId xmlns:a16="http://schemas.microsoft.com/office/drawing/2014/main" id="{35E0A8DC-42A7-4F67-92D5-4BEDB4D21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CF1CEF9A-47AF-413F-BD0C-EAE24EFAA3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62662-A164-450C-91B2-2033E913E6A5}" type="slidenum">
              <a:rPr lang="de-CH" smtClean="0"/>
              <a:t>‹Nr.›</a:t>
            </a:fld>
            <a:endParaRPr lang="de-CH"/>
          </a:p>
        </p:txBody>
      </p:sp>
    </p:spTree>
    <p:extLst>
      <p:ext uri="{BB962C8B-B14F-4D97-AF65-F5344CB8AC3E}">
        <p14:creationId xmlns:p14="http://schemas.microsoft.com/office/powerpoint/2010/main" val="137249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b="1" kern="1200">
          <a:solidFill>
            <a:srgbClr val="B8A32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hyperlink" Target="https://w.wiki/3BF7"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hyperlink" Target="https://bit.ly/GLAMtutorial" TargetMode="External"/><Relationship Id="rId5" Type="http://schemas.openxmlformats.org/officeDocument/2006/relationships/hyperlink" Target="https://tutorials.schoolofdata.ch/"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87FAE-D3E8-4298-89C9-2111AA2436DC}"/>
              </a:ext>
            </a:extLst>
          </p:cNvPr>
          <p:cNvSpPr>
            <a:spLocks noGrp="1"/>
          </p:cNvSpPr>
          <p:nvPr>
            <p:ph type="ctrTitle"/>
          </p:nvPr>
        </p:nvSpPr>
        <p:spPr>
          <a:xfrm>
            <a:off x="1330569" y="1635759"/>
            <a:ext cx="9530862" cy="1874203"/>
          </a:xfrm>
        </p:spPr>
        <p:txBody>
          <a:bodyPr>
            <a:normAutofit fontScale="90000"/>
          </a:bodyPr>
          <a:lstStyle/>
          <a:p>
            <a:r>
              <a:rPr lang="de-CH" dirty="0">
                <a:latin typeface="+mn-lt"/>
              </a:rPr>
              <a:t>Einfache </a:t>
            </a:r>
            <a:r>
              <a:rPr lang="de-CH" dirty="0" err="1">
                <a:latin typeface="+mn-lt"/>
              </a:rPr>
              <a:t>Wikidata</a:t>
            </a:r>
            <a:r>
              <a:rPr lang="de-CH" dirty="0">
                <a:latin typeface="+mn-lt"/>
              </a:rPr>
              <a:t>-Abfrage 1:</a:t>
            </a:r>
            <a:br>
              <a:rPr lang="de-CH" dirty="0">
                <a:latin typeface="+mn-lt"/>
              </a:rPr>
            </a:br>
            <a:r>
              <a:rPr lang="de-CH" dirty="0">
                <a:latin typeface="+mn-lt"/>
              </a:rPr>
              <a:t>Museen ohne offizielle Webseite</a:t>
            </a:r>
          </a:p>
        </p:txBody>
      </p:sp>
      <p:pic>
        <p:nvPicPr>
          <p:cNvPr id="4" name="Google Shape;36;p5">
            <a:extLst>
              <a:ext uri="{FF2B5EF4-FFF2-40B4-BE49-F238E27FC236}">
                <a16:creationId xmlns:a16="http://schemas.microsoft.com/office/drawing/2014/main" id="{9A5D1D27-1E53-4295-831B-2DE30DE05701}"/>
              </a:ext>
            </a:extLst>
          </p:cNvPr>
          <p:cNvPicPr preferRelativeResize="0"/>
          <p:nvPr/>
        </p:nvPicPr>
        <p:blipFill>
          <a:blip r:embed="rId5">
            <a:alphaModFix/>
          </a:blip>
          <a:stretch>
            <a:fillRect/>
          </a:stretch>
        </p:blipFill>
        <p:spPr>
          <a:xfrm>
            <a:off x="4518625" y="3596412"/>
            <a:ext cx="3154746" cy="3043238"/>
          </a:xfrm>
          <a:prstGeom prst="rect">
            <a:avLst/>
          </a:prstGeom>
          <a:noFill/>
          <a:ln>
            <a:noFill/>
          </a:ln>
        </p:spPr>
      </p:pic>
      <p:pic>
        <p:nvPicPr>
          <p:cNvPr id="5" name="09_easy_query_museum_without_website_de_slide01">
            <a:hlinkClick r:id="" action="ppaction://media"/>
            <a:extLst>
              <a:ext uri="{FF2B5EF4-FFF2-40B4-BE49-F238E27FC236}">
                <a16:creationId xmlns:a16="http://schemas.microsoft.com/office/drawing/2014/main" id="{AF36B9CC-3491-4B55-810B-BFC7D4E1C22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094" y="5696066"/>
            <a:ext cx="943586" cy="943584"/>
          </a:xfrm>
          <a:prstGeom prst="rect">
            <a:avLst/>
          </a:prstGeom>
        </p:spPr>
      </p:pic>
    </p:spTree>
    <p:extLst>
      <p:ext uri="{BB962C8B-B14F-4D97-AF65-F5344CB8AC3E}">
        <p14:creationId xmlns:p14="http://schemas.microsoft.com/office/powerpoint/2010/main" val="175446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223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8200" y="365125"/>
            <a:ext cx="10515600" cy="3341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8A321"/>
              </a:buClr>
              <a:buSzPts val="4400"/>
              <a:buFont typeface="Calibri"/>
              <a:buNone/>
            </a:pPr>
            <a:r>
              <a:rPr lang="en-US" dirty="0" err="1"/>
              <a:t>Wir</a:t>
            </a:r>
            <a:r>
              <a:rPr lang="en-US" dirty="0"/>
              <a:t> </a:t>
            </a:r>
            <a:r>
              <a:rPr lang="en-US" dirty="0" err="1"/>
              <a:t>bedanken</a:t>
            </a:r>
            <a:r>
              <a:rPr lang="en-US" dirty="0"/>
              <a:t> </a:t>
            </a:r>
            <a:r>
              <a:rPr lang="en-US" dirty="0" err="1"/>
              <a:t>uns</a:t>
            </a:r>
            <a:r>
              <a:rPr lang="en-US" dirty="0"/>
              <a:t> </a:t>
            </a:r>
            <a:r>
              <a:rPr lang="en-US" dirty="0" err="1"/>
              <a:t>bei</a:t>
            </a:r>
            <a:r>
              <a:rPr lang="en-US" dirty="0"/>
              <a:t> Wikimedia Schweiz </a:t>
            </a:r>
            <a:r>
              <a:rPr lang="en-US" dirty="0" err="1"/>
              <a:t>für</a:t>
            </a:r>
            <a:r>
              <a:rPr lang="en-US" dirty="0"/>
              <a:t> die </a:t>
            </a:r>
            <a:r>
              <a:rPr lang="en-US" dirty="0" err="1"/>
              <a:t>Unterstützung</a:t>
            </a:r>
            <a:r>
              <a:rPr lang="en-US" dirty="0"/>
              <a:t> </a:t>
            </a:r>
            <a:r>
              <a:rPr lang="en-US" dirty="0" err="1"/>
              <a:t>bei</a:t>
            </a:r>
            <a:r>
              <a:rPr lang="en-US" dirty="0"/>
              <a:t> der </a:t>
            </a:r>
            <a:r>
              <a:rPr lang="en-US" dirty="0" err="1"/>
              <a:t>Herstellung</a:t>
            </a:r>
            <a:r>
              <a:rPr lang="en-US" dirty="0"/>
              <a:t> dieses Tutorials.</a:t>
            </a:r>
            <a:endParaRPr dirty="0"/>
          </a:p>
        </p:txBody>
      </p:sp>
      <p:pic>
        <p:nvPicPr>
          <p:cNvPr id="43" name="Google Shape;43;p6"/>
          <p:cNvPicPr preferRelativeResize="0"/>
          <p:nvPr/>
        </p:nvPicPr>
        <p:blipFill>
          <a:blip r:embed="rId5">
            <a:alphaModFix/>
          </a:blip>
          <a:stretch>
            <a:fillRect/>
          </a:stretch>
        </p:blipFill>
        <p:spPr>
          <a:xfrm>
            <a:off x="4145000" y="3212300"/>
            <a:ext cx="3901984" cy="2846675"/>
          </a:xfrm>
          <a:prstGeom prst="rect">
            <a:avLst/>
          </a:prstGeom>
          <a:noFill/>
          <a:ln>
            <a:noFill/>
          </a:ln>
        </p:spPr>
      </p:pic>
      <p:pic>
        <p:nvPicPr>
          <p:cNvPr id="2" name="01_create_account_audio_de_slide02">
            <a:hlinkClick r:id="" action="ppaction://media"/>
            <a:extLst>
              <a:ext uri="{FF2B5EF4-FFF2-40B4-BE49-F238E27FC236}">
                <a16:creationId xmlns:a16="http://schemas.microsoft.com/office/drawing/2014/main" id="{BF263AF3-20F7-4B53-BE36-994097FEB59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2639" y="5354516"/>
            <a:ext cx="1068021" cy="1068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6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50BC9-5CF0-2F45-97E5-716DB32BF257}"/>
              </a:ext>
            </a:extLst>
          </p:cNvPr>
          <p:cNvSpPr>
            <a:spLocks noGrp="1"/>
          </p:cNvSpPr>
          <p:nvPr>
            <p:ph type="title"/>
          </p:nvPr>
        </p:nvSpPr>
        <p:spPr/>
        <p:txBody>
          <a:bodyPr/>
          <a:lstStyle/>
          <a:p>
            <a:r>
              <a:rPr lang="fr-FR" dirty="0" err="1"/>
              <a:t>Wikidata</a:t>
            </a:r>
            <a:r>
              <a:rPr lang="fr-FR" dirty="0"/>
              <a:t> </a:t>
            </a:r>
            <a:r>
              <a:rPr lang="fr-FR" dirty="0" err="1"/>
              <a:t>Query</a:t>
            </a:r>
            <a:r>
              <a:rPr lang="fr-FR" dirty="0"/>
              <a:t> Service</a:t>
            </a:r>
          </a:p>
        </p:txBody>
      </p:sp>
      <p:sp>
        <p:nvSpPr>
          <p:cNvPr id="3" name="Espace réservé du contenu 2">
            <a:extLst>
              <a:ext uri="{FF2B5EF4-FFF2-40B4-BE49-F238E27FC236}">
                <a16:creationId xmlns:a16="http://schemas.microsoft.com/office/drawing/2014/main" id="{6BAC34BE-83EF-DA4D-9C37-62EA9FC60137}"/>
              </a:ext>
            </a:extLst>
          </p:cNvPr>
          <p:cNvSpPr>
            <a:spLocks noGrp="1"/>
          </p:cNvSpPr>
          <p:nvPr>
            <p:ph idx="1"/>
          </p:nvPr>
        </p:nvSpPr>
        <p:spPr/>
        <p:txBody>
          <a:bodyPr>
            <a:normAutofit/>
          </a:bodyPr>
          <a:lstStyle/>
          <a:p>
            <a:pPr marL="0" indent="0" algn="ctr">
              <a:buNone/>
            </a:pPr>
            <a:endParaRPr lang="fr-CH" sz="4000" dirty="0">
              <a:hlinkClick r:id="rId5"/>
            </a:endParaRPr>
          </a:p>
          <a:p>
            <a:pPr marL="0" indent="0" algn="ctr">
              <a:buNone/>
            </a:pPr>
            <a:endParaRPr lang="fr-CH" sz="4000" dirty="0">
              <a:hlinkClick r:id="rId5"/>
            </a:endParaRPr>
          </a:p>
          <a:p>
            <a:pPr marL="0" indent="0" algn="ctr">
              <a:buNone/>
            </a:pPr>
            <a:r>
              <a:rPr lang="fr-CH" sz="4000" dirty="0">
                <a:hlinkClick r:id="rId5"/>
              </a:rPr>
              <a:t>https://w.wiki/3BF7</a:t>
            </a:r>
            <a:endParaRPr lang="fr-FR" sz="4000" dirty="0"/>
          </a:p>
        </p:txBody>
      </p:sp>
      <p:pic>
        <p:nvPicPr>
          <p:cNvPr id="4" name="09_easy_query_museum_without_website_de_slide03">
            <a:hlinkClick r:id="" action="ppaction://media"/>
            <a:extLst>
              <a:ext uri="{FF2B5EF4-FFF2-40B4-BE49-F238E27FC236}">
                <a16:creationId xmlns:a16="http://schemas.microsoft.com/office/drawing/2014/main" id="{F06A9C90-4E55-476D-8923-FE6FF3075B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092" y="5584581"/>
            <a:ext cx="908294" cy="908294"/>
          </a:xfrm>
          <a:prstGeom prst="rect">
            <a:avLst/>
          </a:prstGeom>
        </p:spPr>
      </p:pic>
    </p:spTree>
    <p:extLst>
      <p:ext uri="{BB962C8B-B14F-4D97-AF65-F5344CB8AC3E}">
        <p14:creationId xmlns:p14="http://schemas.microsoft.com/office/powerpoint/2010/main" val="40498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243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a:extLst>
              <a:ext uri="{FF2B5EF4-FFF2-40B4-BE49-F238E27FC236}">
                <a16:creationId xmlns:a16="http://schemas.microsoft.com/office/drawing/2014/main" id="{D47AFDE2-4CE3-BB46-B81D-F70592451483}"/>
              </a:ext>
            </a:extLst>
          </p:cNvPr>
          <p:cNvPicPr>
            <a:picLocks noChangeAspect="1"/>
          </p:cNvPicPr>
          <p:nvPr/>
        </p:nvPicPr>
        <p:blipFill rotWithShape="1">
          <a:blip r:embed="rId5">
            <a:extLst>
              <a:ext uri="{28A0092B-C50C-407E-A947-70E740481C1C}">
                <a14:useLocalDpi xmlns:a14="http://schemas.microsoft.com/office/drawing/2010/main" val="0"/>
              </a:ext>
            </a:extLst>
          </a:blip>
          <a:srcRect t="3108" b="7986"/>
          <a:stretch/>
        </p:blipFill>
        <p:spPr>
          <a:xfrm>
            <a:off x="298723" y="110683"/>
            <a:ext cx="11575504" cy="6432098"/>
          </a:xfrm>
          <a:prstGeom prst="rect">
            <a:avLst/>
          </a:prstGeom>
        </p:spPr>
      </p:pic>
      <p:sp>
        <p:nvSpPr>
          <p:cNvPr id="5" name="Rectangle 4">
            <a:extLst>
              <a:ext uri="{FF2B5EF4-FFF2-40B4-BE49-F238E27FC236}">
                <a16:creationId xmlns:a16="http://schemas.microsoft.com/office/drawing/2014/main" id="{6C9B835B-11CB-2F4E-AC64-33FF8E43E76F}"/>
              </a:ext>
            </a:extLst>
          </p:cNvPr>
          <p:cNvSpPr/>
          <p:nvPr/>
        </p:nvSpPr>
        <p:spPr>
          <a:xfrm>
            <a:off x="5977217" y="3244334"/>
            <a:ext cx="237566" cy="369332"/>
          </a:xfrm>
          <a:prstGeom prst="rect">
            <a:avLst/>
          </a:prstGeom>
        </p:spPr>
        <p:txBody>
          <a:bodyPr wrap="none">
            <a:spAutoFit/>
          </a:bodyPr>
          <a:lstStyle/>
          <a:p>
            <a:r>
              <a:rPr lang="fr-CH" dirty="0"/>
              <a:t> </a:t>
            </a:r>
            <a:endParaRPr lang="fr-FR" dirty="0"/>
          </a:p>
        </p:txBody>
      </p:sp>
      <p:sp>
        <p:nvSpPr>
          <p:cNvPr id="8" name="Rectangle 7">
            <a:extLst>
              <a:ext uri="{FF2B5EF4-FFF2-40B4-BE49-F238E27FC236}">
                <a16:creationId xmlns:a16="http://schemas.microsoft.com/office/drawing/2014/main" id="{5723A824-9262-7E41-90A4-7C3E1EF246B0}"/>
              </a:ext>
            </a:extLst>
          </p:cNvPr>
          <p:cNvSpPr/>
          <p:nvPr/>
        </p:nvSpPr>
        <p:spPr>
          <a:xfrm>
            <a:off x="1019906" y="1627463"/>
            <a:ext cx="2358000" cy="172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5158E705-0748-5644-A20C-24FF5CDD2953}"/>
              </a:ext>
            </a:extLst>
          </p:cNvPr>
          <p:cNvSpPr/>
          <p:nvPr/>
        </p:nvSpPr>
        <p:spPr>
          <a:xfrm>
            <a:off x="966538" y="1800345"/>
            <a:ext cx="1532360" cy="172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09_easy_query_museum_without_website_de_slide04">
            <a:hlinkClick r:id="" action="ppaction://media"/>
            <a:extLst>
              <a:ext uri="{FF2B5EF4-FFF2-40B4-BE49-F238E27FC236}">
                <a16:creationId xmlns:a16="http://schemas.microsoft.com/office/drawing/2014/main" id="{FA170A8C-2EDB-4545-8AE0-15A7A30876C1}"/>
              </a:ext>
            </a:extLst>
          </p:cNvPr>
          <p:cNvPicPr>
            <a:picLocks noChangeAspect="1"/>
          </p:cNvPicPr>
          <p:nvPr>
            <a:audioFile r:link="rId1"/>
            <p:extLst>
              <p:ext uri="{DAA4B4D4-6D71-4841-9C94-3DE7FCFB9230}">
                <p14:media xmlns:p14="http://schemas.microsoft.com/office/powerpoint/2010/main" r:embed="rId2">
                  <p14:trim end="29080"/>
                </p14:media>
              </p:ext>
            </p:extLst>
          </p:nvPr>
        </p:nvPicPr>
        <p:blipFill>
          <a:blip r:embed="rId6"/>
          <a:stretch>
            <a:fillRect/>
          </a:stretch>
        </p:blipFill>
        <p:spPr>
          <a:xfrm>
            <a:off x="479176" y="5824294"/>
            <a:ext cx="487362" cy="487362"/>
          </a:xfrm>
          <a:prstGeom prst="rect">
            <a:avLst/>
          </a:prstGeom>
        </p:spPr>
      </p:pic>
    </p:spTree>
    <p:extLst>
      <p:ext uri="{BB962C8B-B14F-4D97-AF65-F5344CB8AC3E}">
        <p14:creationId xmlns:p14="http://schemas.microsoft.com/office/powerpoint/2010/main" val="231367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mediacall" presetSubtype="0" fill="hold" nodeType="withEffect">
                                  <p:stCondLst>
                                    <p:cond delay="1000"/>
                                  </p:stCondLst>
                                  <p:childTnLst>
                                    <p:cmd type="call" cmd="playFrom(0.0)">
                                      <p:cBhvr>
                                        <p:cTn id="8" dur="71000" fill="hold"/>
                                        <p:tgtEl>
                                          <p:spTgt spid="6"/>
                                        </p:tgtEl>
                                      </p:cBhvr>
                                    </p:cmd>
                                  </p:childTnLst>
                                </p:cTn>
                              </p:par>
                              <p:par>
                                <p:cTn id="9" presetID="1" presetClass="entr" presetSubtype="0" fill="hold" grpId="0" nodeType="withEffect">
                                  <p:stCondLst>
                                    <p:cond delay="440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590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a:extLst>
              <a:ext uri="{FF2B5EF4-FFF2-40B4-BE49-F238E27FC236}">
                <a16:creationId xmlns:a16="http://schemas.microsoft.com/office/drawing/2014/main" id="{D47AFDE2-4CE3-BB46-B81D-F70592451483}"/>
              </a:ext>
            </a:extLst>
          </p:cNvPr>
          <p:cNvPicPr>
            <a:picLocks noChangeAspect="1"/>
          </p:cNvPicPr>
          <p:nvPr/>
        </p:nvPicPr>
        <p:blipFill rotWithShape="1">
          <a:blip r:embed="rId5">
            <a:extLst>
              <a:ext uri="{28A0092B-C50C-407E-A947-70E740481C1C}">
                <a14:useLocalDpi xmlns:a14="http://schemas.microsoft.com/office/drawing/2010/main" val="0"/>
              </a:ext>
            </a:extLst>
          </a:blip>
          <a:srcRect t="3108" b="7986"/>
          <a:stretch/>
        </p:blipFill>
        <p:spPr>
          <a:xfrm>
            <a:off x="292206" y="110683"/>
            <a:ext cx="11575504" cy="6432098"/>
          </a:xfrm>
          <a:prstGeom prst="rect">
            <a:avLst/>
          </a:prstGeom>
        </p:spPr>
      </p:pic>
      <p:sp>
        <p:nvSpPr>
          <p:cNvPr id="5" name="Rectangle 4">
            <a:extLst>
              <a:ext uri="{FF2B5EF4-FFF2-40B4-BE49-F238E27FC236}">
                <a16:creationId xmlns:a16="http://schemas.microsoft.com/office/drawing/2014/main" id="{6C9B835B-11CB-2F4E-AC64-33FF8E43E76F}"/>
              </a:ext>
            </a:extLst>
          </p:cNvPr>
          <p:cNvSpPr/>
          <p:nvPr/>
        </p:nvSpPr>
        <p:spPr>
          <a:xfrm>
            <a:off x="5977217" y="3244334"/>
            <a:ext cx="237566" cy="369332"/>
          </a:xfrm>
          <a:prstGeom prst="rect">
            <a:avLst/>
          </a:prstGeom>
        </p:spPr>
        <p:txBody>
          <a:bodyPr wrap="none">
            <a:spAutoFit/>
          </a:bodyPr>
          <a:lstStyle/>
          <a:p>
            <a:r>
              <a:rPr lang="fr-CH" dirty="0"/>
              <a:t> </a:t>
            </a:r>
            <a:endParaRPr lang="fr-FR" dirty="0"/>
          </a:p>
        </p:txBody>
      </p:sp>
      <p:sp>
        <p:nvSpPr>
          <p:cNvPr id="8" name="Rectangle 7">
            <a:extLst>
              <a:ext uri="{FF2B5EF4-FFF2-40B4-BE49-F238E27FC236}">
                <a16:creationId xmlns:a16="http://schemas.microsoft.com/office/drawing/2014/main" id="{5723A824-9262-7E41-90A4-7C3E1EF246B0}"/>
              </a:ext>
            </a:extLst>
          </p:cNvPr>
          <p:cNvSpPr/>
          <p:nvPr/>
        </p:nvSpPr>
        <p:spPr>
          <a:xfrm>
            <a:off x="1009651" y="1627463"/>
            <a:ext cx="2359192" cy="1728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5158E705-0748-5644-A20C-24FF5CDD2953}"/>
              </a:ext>
            </a:extLst>
          </p:cNvPr>
          <p:cNvSpPr/>
          <p:nvPr/>
        </p:nvSpPr>
        <p:spPr>
          <a:xfrm>
            <a:off x="1009650" y="1800346"/>
            <a:ext cx="1489248" cy="1524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5CE90B55-DFEA-B742-8560-7B1808370026}"/>
              </a:ext>
            </a:extLst>
          </p:cNvPr>
          <p:cNvSpPr/>
          <p:nvPr/>
        </p:nvSpPr>
        <p:spPr>
          <a:xfrm>
            <a:off x="1009650" y="1973230"/>
            <a:ext cx="1489247" cy="1728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482B5372-EA0F-1E4B-ACB6-3C23E632228C}"/>
              </a:ext>
            </a:extLst>
          </p:cNvPr>
          <p:cNvSpPr/>
          <p:nvPr/>
        </p:nvSpPr>
        <p:spPr>
          <a:xfrm>
            <a:off x="292206" y="3945545"/>
            <a:ext cx="493857" cy="4499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09_easy_query_museum_without_website_de_slide04">
            <a:hlinkClick r:id="" action="ppaction://media"/>
            <a:extLst>
              <a:ext uri="{FF2B5EF4-FFF2-40B4-BE49-F238E27FC236}">
                <a16:creationId xmlns:a16="http://schemas.microsoft.com/office/drawing/2014/main" id="{FA170A8C-2EDB-4545-8AE0-15A7A30876C1}"/>
              </a:ext>
            </a:extLst>
          </p:cNvPr>
          <p:cNvPicPr>
            <a:picLocks noChangeAspect="1"/>
          </p:cNvPicPr>
          <p:nvPr>
            <a:audioFile r:link="rId1"/>
            <p:extLst>
              <p:ext uri="{DAA4B4D4-6D71-4841-9C94-3DE7FCFB9230}">
                <p14:media xmlns:p14="http://schemas.microsoft.com/office/powerpoint/2010/main" r:embed="rId2">
                  <p14:trim st="71000"/>
                </p14:media>
              </p:ext>
            </p:extLst>
          </p:nvPr>
        </p:nvPicPr>
        <p:blipFill>
          <a:blip r:embed="rId6"/>
          <a:stretch>
            <a:fillRect/>
          </a:stretch>
        </p:blipFill>
        <p:spPr>
          <a:xfrm>
            <a:off x="479176" y="5824294"/>
            <a:ext cx="487362" cy="487362"/>
          </a:xfrm>
          <a:prstGeom prst="rect">
            <a:avLst/>
          </a:prstGeom>
        </p:spPr>
      </p:pic>
    </p:spTree>
    <p:extLst>
      <p:ext uri="{BB962C8B-B14F-4D97-AF65-F5344CB8AC3E}">
        <p14:creationId xmlns:p14="http://schemas.microsoft.com/office/powerpoint/2010/main" val="5545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080" fill="hold"/>
                                        <p:tgtEl>
                                          <p:spTgt spid="6"/>
                                        </p:tgtEl>
                                      </p:cBhvr>
                                    </p:cmd>
                                  </p:childTnLst>
                                </p:cTn>
                              </p:par>
                              <p:par>
                                <p:cTn id="7" presetID="1" presetClass="entr" presetSubtype="0" fill="hold" grpId="0" nodeType="withEffect">
                                  <p:stCondLst>
                                    <p:cond delay="20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270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a:extLst>
              <a:ext uri="{FF2B5EF4-FFF2-40B4-BE49-F238E27FC236}">
                <a16:creationId xmlns:a16="http://schemas.microsoft.com/office/drawing/2014/main" id="{AD2913F8-A0D7-134F-BE07-E928EEDED4EA}"/>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rcRect t="2685" b="7316"/>
          <a:stretch/>
        </p:blipFill>
        <p:spPr>
          <a:xfrm>
            <a:off x="0" y="0"/>
            <a:ext cx="12192000" cy="6858000"/>
          </a:xfrm>
        </p:spPr>
      </p:pic>
      <p:sp>
        <p:nvSpPr>
          <p:cNvPr id="6" name="Rectangle 5">
            <a:extLst>
              <a:ext uri="{FF2B5EF4-FFF2-40B4-BE49-F238E27FC236}">
                <a16:creationId xmlns:a16="http://schemas.microsoft.com/office/drawing/2014/main" id="{593F47BD-25C9-3F41-9BFB-1FFEF2376EDD}"/>
              </a:ext>
            </a:extLst>
          </p:cNvPr>
          <p:cNvSpPr/>
          <p:nvPr/>
        </p:nvSpPr>
        <p:spPr>
          <a:xfrm>
            <a:off x="8422105" y="4973053"/>
            <a:ext cx="1155032" cy="1925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09_easy_query_museum_without_website_de_slide05">
            <a:hlinkClick r:id="" action="ppaction://media"/>
            <a:extLst>
              <a:ext uri="{FF2B5EF4-FFF2-40B4-BE49-F238E27FC236}">
                <a16:creationId xmlns:a16="http://schemas.microsoft.com/office/drawing/2014/main" id="{DA4B1E2B-1AF8-46DD-AE66-7F4520843A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3767" y="5801458"/>
            <a:ext cx="487363" cy="487363"/>
          </a:xfrm>
          <a:prstGeom prst="rect">
            <a:avLst/>
          </a:prstGeom>
        </p:spPr>
      </p:pic>
    </p:spTree>
    <p:extLst>
      <p:ext uri="{BB962C8B-B14F-4D97-AF65-F5344CB8AC3E}">
        <p14:creationId xmlns:p14="http://schemas.microsoft.com/office/powerpoint/2010/main" val="199828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1" presetClass="mediacall" presetSubtype="0" fill="hold" nodeType="withEffect">
                                  <p:stCondLst>
                                    <p:cond delay="1000"/>
                                  </p:stCondLst>
                                  <p:childTnLst>
                                    <p:cmd type="call" cmd="playFrom(0.0)">
                                      <p:cBhvr>
                                        <p:cTn id="9" dur="57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a:extLst>
              <a:ext uri="{FF2B5EF4-FFF2-40B4-BE49-F238E27FC236}">
                <a16:creationId xmlns:a16="http://schemas.microsoft.com/office/drawing/2014/main" id="{3D5D5EE9-EAFD-A54C-A545-EE6F9426733C}"/>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rcRect t="2895" b="7105"/>
          <a:stretch/>
        </p:blipFill>
        <p:spPr>
          <a:xfrm>
            <a:off x="0" y="0"/>
            <a:ext cx="12192000" cy="6858000"/>
          </a:xfrm>
        </p:spPr>
      </p:pic>
      <p:sp>
        <p:nvSpPr>
          <p:cNvPr id="6" name="Rectangle 5">
            <a:extLst>
              <a:ext uri="{FF2B5EF4-FFF2-40B4-BE49-F238E27FC236}">
                <a16:creationId xmlns:a16="http://schemas.microsoft.com/office/drawing/2014/main" id="{D31A5685-5A22-E449-865F-1043EDB7F931}"/>
              </a:ext>
            </a:extLst>
          </p:cNvPr>
          <p:cNvSpPr/>
          <p:nvPr/>
        </p:nvSpPr>
        <p:spPr>
          <a:xfrm>
            <a:off x="32084" y="2523537"/>
            <a:ext cx="1155032" cy="1925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09_easy_query_museum_without_website_de_slide06">
            <a:hlinkClick r:id="" action="ppaction://media"/>
            <a:extLst>
              <a:ext uri="{FF2B5EF4-FFF2-40B4-BE49-F238E27FC236}">
                <a16:creationId xmlns:a16="http://schemas.microsoft.com/office/drawing/2014/main" id="{514A862F-6568-43A9-9FFA-1E6282A184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 y="5860073"/>
            <a:ext cx="487363" cy="487363"/>
          </a:xfrm>
          <a:prstGeom prst="rect">
            <a:avLst/>
          </a:prstGeom>
        </p:spPr>
      </p:pic>
    </p:spTree>
    <p:extLst>
      <p:ext uri="{BB962C8B-B14F-4D97-AF65-F5344CB8AC3E}">
        <p14:creationId xmlns:p14="http://schemas.microsoft.com/office/powerpoint/2010/main" val="319045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mediacall" presetSubtype="0" fill="hold" nodeType="withEffect">
                                  <p:stCondLst>
                                    <p:cond delay="1000"/>
                                  </p:stCondLst>
                                  <p:childTnLst>
                                    <p:cmd type="call" cmd="playFrom(0.0)">
                                      <p:cBhvr>
                                        <p:cTn id="8" dur="14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2"/>
                </p:tgtEl>
              </p:cMediaNode>
            </p:audio>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8A321"/>
              </a:buClr>
              <a:buSzPts val="4400"/>
              <a:buFont typeface="Calibri"/>
              <a:buNone/>
            </a:pPr>
            <a:r>
              <a:rPr lang="de-CH" dirty="0"/>
              <a:t>Herzliche Gratulation!</a:t>
            </a:r>
            <a:endParaRPr dirty="0"/>
          </a:p>
        </p:txBody>
      </p:sp>
      <p:sp>
        <p:nvSpPr>
          <p:cNvPr id="56" name="Google Shape;5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de-DE" dirty="0"/>
              <a:t>Besuchen Sie unsere Website oder unseren YouTube-Channel, um weitere Tutorials anzuschauen.</a:t>
            </a:r>
          </a:p>
          <a:p>
            <a:pPr marL="0" lvl="0" indent="0" algn="l" rtl="0">
              <a:lnSpc>
                <a:spcPct val="90000"/>
              </a:lnSpc>
              <a:spcBef>
                <a:spcPts val="1000"/>
              </a:spcBef>
              <a:spcAft>
                <a:spcPts val="0"/>
              </a:spcAft>
              <a:buClr>
                <a:schemeClr val="dk1"/>
              </a:buClr>
              <a:buSzPts val="2800"/>
              <a:buNone/>
            </a:pPr>
            <a:endParaRPr lang="de-DE" dirty="0"/>
          </a:p>
          <a:p>
            <a:pPr marL="0" indent="0">
              <a:buNone/>
            </a:pPr>
            <a:r>
              <a:rPr lang="de-CH" dirty="0"/>
              <a:t>Website: </a:t>
            </a:r>
            <a:r>
              <a:rPr lang="en-US" u="sng" dirty="0">
                <a:solidFill>
                  <a:schemeClr val="hlink"/>
                </a:solidFill>
                <a:hlinkClick r:id="rId5"/>
              </a:rPr>
              <a:t>https://tutorials.schoolofdata.ch/</a:t>
            </a:r>
            <a:endParaRPr lang="en-US" dirty="0"/>
          </a:p>
          <a:p>
            <a:pPr marL="0" lvl="0" indent="0" algn="l" rtl="0">
              <a:lnSpc>
                <a:spcPct val="90000"/>
              </a:lnSpc>
              <a:spcBef>
                <a:spcPts val="1000"/>
              </a:spcBef>
              <a:spcAft>
                <a:spcPts val="0"/>
              </a:spcAft>
              <a:buClr>
                <a:schemeClr val="dk1"/>
              </a:buClr>
              <a:buSzPts val="2800"/>
              <a:buNone/>
            </a:pPr>
            <a:endParaRPr lang="de-CH" dirty="0"/>
          </a:p>
          <a:p>
            <a:pPr marL="0" indent="0">
              <a:buNone/>
            </a:pPr>
            <a:r>
              <a:rPr lang="de-CH" dirty="0"/>
              <a:t>YouTube: </a:t>
            </a:r>
            <a:r>
              <a:rPr lang="en-US" u="sng" dirty="0">
                <a:solidFill>
                  <a:schemeClr val="hlink"/>
                </a:solidFill>
                <a:hlinkClick r:id="rId6"/>
              </a:rPr>
              <a:t>https://bit.ly/GLAMtutorial</a:t>
            </a:r>
            <a:endParaRPr lang="en-US" dirty="0"/>
          </a:p>
          <a:p>
            <a:pPr marL="0" lvl="0" indent="0" algn="l" rtl="0">
              <a:lnSpc>
                <a:spcPct val="90000"/>
              </a:lnSpc>
              <a:spcBef>
                <a:spcPts val="1000"/>
              </a:spcBef>
              <a:spcAft>
                <a:spcPts val="0"/>
              </a:spcAft>
              <a:buClr>
                <a:schemeClr val="dk1"/>
              </a:buClr>
              <a:buSzPts val="2800"/>
              <a:buNone/>
            </a:pPr>
            <a:endParaRPr dirty="0"/>
          </a:p>
        </p:txBody>
      </p:sp>
      <p:pic>
        <p:nvPicPr>
          <p:cNvPr id="3" name="09_easy_query_museum_without_website_de_slide07">
            <a:hlinkClick r:id="" action="ppaction://media"/>
            <a:extLst>
              <a:ext uri="{FF2B5EF4-FFF2-40B4-BE49-F238E27FC236}">
                <a16:creationId xmlns:a16="http://schemas.microsoft.com/office/drawing/2014/main" id="{3EB00501-4F7D-408B-86F2-07C5CF860CF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4519" y="5824537"/>
            <a:ext cx="487362"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205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ial_Template.potx" id="{871AB0C9-6307-4EFA-916B-F7C04B777658}" vid="{244E3F26-6A47-4F8F-BFF1-6E9B62773B1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plate>
  <TotalTime>0</TotalTime>
  <Words>845</Words>
  <Application>Microsoft Office PowerPoint</Application>
  <PresentationFormat>Breitbild</PresentationFormat>
  <Paragraphs>54</Paragraphs>
  <Slides>8</Slides>
  <Notes>8</Notes>
  <HiddenSlides>0</HiddenSlides>
  <MMClips>8</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Einfache Wikidata-Abfrage 1: Museen ohne offizielle Webseite</vt:lpstr>
      <vt:lpstr>Wir bedanken uns bei Wikimedia Schweiz für die Unterstützung bei der Herstellung dieses Tutorials.</vt:lpstr>
      <vt:lpstr>Wikidata Query Service</vt:lpstr>
      <vt:lpstr>PowerPoint-Präsentation</vt:lpstr>
      <vt:lpstr>PowerPoint-Präsentation</vt:lpstr>
      <vt:lpstr>PowerPoint-Präsentation</vt:lpstr>
      <vt:lpstr>PowerPoint-Präsentation</vt:lpstr>
      <vt:lpstr>Herzliche Gratulation!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Query 1: museums without an official website</dc:title>
  <dc:creator>Valérie Hashimoto</dc:creator>
  <cp:lastModifiedBy>Wenger Nicolai</cp:lastModifiedBy>
  <cp:revision>8</cp:revision>
  <dcterms:created xsi:type="dcterms:W3CDTF">2021-04-12T08:05:45Z</dcterms:created>
  <dcterms:modified xsi:type="dcterms:W3CDTF">2021-12-29T10:38:00Z</dcterms:modified>
</cp:coreProperties>
</file>