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67" r:id="rId2"/>
    <p:sldId id="268" r:id="rId3"/>
    <p:sldId id="270" r:id="rId4"/>
    <p:sldId id="273" r:id="rId5"/>
    <p:sldId id="272" r:id="rId6"/>
    <p:sldId id="271" r:id="rId7"/>
    <p:sldId id="274" r:id="rId8"/>
    <p:sldId id="269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ieDxaQ+1wroceJ+qWX9m0bOSwt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22"/>
    <p:restoredTop sz="75445" autoAdjust="0"/>
  </p:normalViewPr>
  <p:slideViewPr>
    <p:cSldViewPr snapToGrid="0">
      <p:cViewPr varScale="1">
        <p:scale>
          <a:sx n="62" d="100"/>
          <a:sy n="62" d="100"/>
        </p:scale>
        <p:origin x="1118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Hello and welcome! In this tutorial you will learn how to add the coordinates of an institution on Wikidata.</a:t>
            </a:r>
            <a:endParaRPr lang="de-DE" dirty="0"/>
          </a:p>
        </p:txBody>
      </p:sp>
      <p:sp>
        <p:nvSpPr>
          <p:cNvPr id="33" name="Google Shape;3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f9b80969b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f9b80969b6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We would like to thank Wikimedia Switzerland for their support in the production of this tutorial.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f9b80969b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the Wikidata page of the institution you are looking for. In this example we will add the coordinates of the </a:t>
            </a:r>
            <a:r>
              <a:rPr lang="en-US" dirty="0" err="1"/>
              <a:t>Saaser</a:t>
            </a:r>
            <a:r>
              <a:rPr lang="en-US" dirty="0"/>
              <a:t> Museum.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de-CH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74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Scroll down and click on “add value".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de-CH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67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for the property “coordinate location" and select it.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de-CH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602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search on Google Maps for the desired institution or the address where the institution is located. By right-clicking on the red pin, you can find the coordinates of the institution. Click on the coordinates with the left mouse button so that they are copied to the clipboard.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de-CH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639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insert the coordinates into the corresponding field. Check again whether the marked location on the map corresponds to the real location. Now you can publish the statement.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de-CH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736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/>
              <a:t>Congratulations. You now know how to add the coordinates of an institution on Wikidata. Visit our website or our YouTube channel to watch more tutorials.</a:t>
            </a:r>
            <a:endParaRPr lang="de-DE" sz="1800" dirty="0"/>
          </a:p>
        </p:txBody>
      </p:sp>
      <p:sp>
        <p:nvSpPr>
          <p:cNvPr id="53" name="Google Shape;5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www.wikidata.org/wiki/Wikidata:Main_Page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635759"/>
            <a:ext cx="9144000" cy="187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1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075" y="185737"/>
            <a:ext cx="1981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>
            <a:spLocks noGrp="1"/>
          </p:cNvSpPr>
          <p:nvPr>
            <p:ph type="media" idx="2"/>
          </p:nvPr>
        </p:nvSpPr>
        <p:spPr>
          <a:xfrm>
            <a:off x="360000" y="5400000"/>
            <a:ext cx="108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1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5106" y="4267476"/>
            <a:ext cx="1601787" cy="113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  <p:pic>
        <p:nvPicPr>
          <p:cNvPr id="26" name="Google Shape;26;p1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8113" y="185737"/>
            <a:ext cx="1975123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>
            <a:spLocks noGrp="1"/>
          </p:cNvSpPr>
          <p:nvPr>
            <p:ph type="media" idx="3"/>
          </p:nvPr>
        </p:nvSpPr>
        <p:spPr>
          <a:xfrm>
            <a:off x="360000" y="5400000"/>
            <a:ext cx="108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B8A3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hyperlink" Target="https://bit.ly/GLAMtutorial" TargetMode="External"/><Relationship Id="rId5" Type="http://schemas.openxmlformats.org/officeDocument/2006/relationships/hyperlink" Target="https://tutorials.schoolofdata.ch/" TargetMode="Externa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ctrTitle"/>
          </p:nvPr>
        </p:nvSpPr>
        <p:spPr>
          <a:xfrm>
            <a:off x="1524000" y="1317059"/>
            <a:ext cx="9144000" cy="18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6000"/>
              <a:buFont typeface="Calibri"/>
              <a:buNone/>
            </a:pPr>
            <a:r>
              <a:rPr lang="en-US" dirty="0"/>
              <a:t>Add coordinates of an institution</a:t>
            </a:r>
            <a:endParaRPr dirty="0"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8625" y="3596412"/>
            <a:ext cx="3154746" cy="304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04_add-coordinates_audio_1">
            <a:hlinkClick r:id="" action="ppaction://media"/>
            <a:extLst>
              <a:ext uri="{FF2B5EF4-FFF2-40B4-BE49-F238E27FC236}">
                <a16:creationId xmlns:a16="http://schemas.microsoft.com/office/drawing/2014/main" id="{9A9DBA5B-D888-CC68-D378-1731C46EB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123" y="6152288"/>
            <a:ext cx="487362" cy="48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</a:pPr>
            <a:r>
              <a:rPr lang="en-US" dirty="0"/>
              <a:t>We would like to thank Wikimedia Switzerland for their support in the production of this tutorial.</a:t>
            </a:r>
            <a:endParaRPr dirty="0"/>
          </a:p>
        </p:txBody>
      </p:sp>
      <p:pic>
        <p:nvPicPr>
          <p:cNvPr id="43" name="Google Shape;43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5000" y="3212300"/>
            <a:ext cx="3901984" cy="28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04_add-coordinates_audio_2">
            <a:hlinkClick r:id="" action="ppaction://media"/>
            <a:extLst>
              <a:ext uri="{FF2B5EF4-FFF2-40B4-BE49-F238E27FC236}">
                <a16:creationId xmlns:a16="http://schemas.microsoft.com/office/drawing/2014/main" id="{1AD61DF6-B1CA-F983-E511-AEF5D3F5BB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821" y="606455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D375AD0-3663-44BF-460D-DD87967101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279"/>
          <a:stretch/>
        </p:blipFill>
        <p:spPr>
          <a:xfrm>
            <a:off x="0" y="0"/>
            <a:ext cx="12192000" cy="6899331"/>
          </a:xfrm>
          <a:prstGeom prst="rect">
            <a:avLst/>
          </a:prstGeom>
        </p:spPr>
      </p:pic>
      <p:pic>
        <p:nvPicPr>
          <p:cNvPr id="6" name="04_add-coordinates_audio_3">
            <a:hlinkClick r:id="" action="ppaction://media"/>
            <a:extLst>
              <a:ext uri="{FF2B5EF4-FFF2-40B4-BE49-F238E27FC236}">
                <a16:creationId xmlns:a16="http://schemas.microsoft.com/office/drawing/2014/main" id="{7A48C7CE-0EC7-9707-FF72-DE9E94EB96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6753" y="6072445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1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0DD5BCB-B1CE-FFCD-7EF8-C58738D2FB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346067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043A508-9AA1-46FB-977C-74E734492347}"/>
              </a:ext>
            </a:extLst>
          </p:cNvPr>
          <p:cNvSpPr/>
          <p:nvPr/>
        </p:nvSpPr>
        <p:spPr>
          <a:xfrm>
            <a:off x="7686417" y="5648068"/>
            <a:ext cx="1657350" cy="447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04_add-coordinates_audio_4">
            <a:hlinkClick r:id="" action="ppaction://media"/>
            <a:extLst>
              <a:ext uri="{FF2B5EF4-FFF2-40B4-BE49-F238E27FC236}">
                <a16:creationId xmlns:a16="http://schemas.microsoft.com/office/drawing/2014/main" id="{DB92C857-F9FB-BE95-DAC7-0C2B9FE2C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551" y="6095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7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D70D7C3-B2AD-3C3A-09F5-D656F1C90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583414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F73683D-B11A-4C0B-8235-6DB2EC26E460}"/>
              </a:ext>
            </a:extLst>
          </p:cNvPr>
          <p:cNvSpPr/>
          <p:nvPr/>
        </p:nvSpPr>
        <p:spPr>
          <a:xfrm>
            <a:off x="275451" y="3967032"/>
            <a:ext cx="1479209" cy="487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10" name="04_add-coordinates_audio_5">
            <a:hlinkClick r:id="" action="ppaction://media"/>
            <a:extLst>
              <a:ext uri="{FF2B5EF4-FFF2-40B4-BE49-F238E27FC236}">
                <a16:creationId xmlns:a16="http://schemas.microsoft.com/office/drawing/2014/main" id="{37648DA2-1F65-AFC6-1B76-9C9D5014A7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6537" y="59617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6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B16B157-021D-88D6-640C-19AAACB43A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8430"/>
            <a:ext cx="14642757" cy="687486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55E5D2B-4CC1-4933-BE42-74546F1D008E}"/>
              </a:ext>
            </a:extLst>
          </p:cNvPr>
          <p:cNvSpPr/>
          <p:nvPr/>
        </p:nvSpPr>
        <p:spPr>
          <a:xfrm>
            <a:off x="154202" y="2352376"/>
            <a:ext cx="1588101" cy="378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7FAAA1F3-C491-451A-B5BE-95427105083D}"/>
              </a:ext>
            </a:extLst>
          </p:cNvPr>
          <p:cNvSpPr/>
          <p:nvPr/>
        </p:nvSpPr>
        <p:spPr>
          <a:xfrm rot="1942957">
            <a:off x="6888175" y="2989760"/>
            <a:ext cx="304800" cy="23866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AC33BF4-4639-4703-A61C-48E9EE2683E2}"/>
              </a:ext>
            </a:extLst>
          </p:cNvPr>
          <p:cNvSpPr/>
          <p:nvPr/>
        </p:nvSpPr>
        <p:spPr>
          <a:xfrm>
            <a:off x="7508531" y="3291491"/>
            <a:ext cx="1326550" cy="267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1" name="04_add-coordinates_audio_6">
            <a:hlinkClick r:id="" action="ppaction://media"/>
            <a:extLst>
              <a:ext uri="{FF2B5EF4-FFF2-40B4-BE49-F238E27FC236}">
                <a16:creationId xmlns:a16="http://schemas.microsoft.com/office/drawing/2014/main" id="{A475BCA9-616A-F1F8-5F74-283E71C6E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3768" y="612225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DFC1D97-2F7C-5BD2-981D-AF3ECC9C37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42097"/>
            <a:ext cx="12192000" cy="730009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B495700-6211-4C07-ACDB-D9C4ADF476F2}"/>
              </a:ext>
            </a:extLst>
          </p:cNvPr>
          <p:cNvSpPr/>
          <p:nvPr/>
        </p:nvSpPr>
        <p:spPr>
          <a:xfrm>
            <a:off x="2416258" y="3487179"/>
            <a:ext cx="4581525" cy="3619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389FDC2-3590-4133-BAF3-8219687DBF89}"/>
              </a:ext>
            </a:extLst>
          </p:cNvPr>
          <p:cNvSpPr/>
          <p:nvPr/>
        </p:nvSpPr>
        <p:spPr>
          <a:xfrm>
            <a:off x="7000603" y="3525278"/>
            <a:ext cx="697656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04_add-coordinates_audio_7">
            <a:hlinkClick r:id="" action="ppaction://media"/>
            <a:extLst>
              <a:ext uri="{FF2B5EF4-FFF2-40B4-BE49-F238E27FC236}">
                <a16:creationId xmlns:a16="http://schemas.microsoft.com/office/drawing/2014/main" id="{3903CA43-DCA8-E336-EC17-BF23D80D3A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0121" y="607205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A321"/>
              </a:buClr>
              <a:buSzPts val="4400"/>
              <a:buFont typeface="Calibri"/>
              <a:buNone/>
            </a:pPr>
            <a:r>
              <a:rPr lang="de-CH" dirty="0" err="1"/>
              <a:t>Congratulations</a:t>
            </a:r>
            <a:r>
              <a:rPr lang="de-CH" dirty="0"/>
              <a:t>!</a:t>
            </a:r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Visit our website or YouTube channel to watch more tutorials.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de-DE" dirty="0"/>
          </a:p>
          <a:p>
            <a:pPr marL="0" indent="0">
              <a:buNone/>
            </a:pPr>
            <a:r>
              <a:rPr lang="de-CH" dirty="0"/>
              <a:t>Website: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https://tutorials.schoolofdata.ch/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YouTube: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https://bit.ly/GLAMtutorial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" name="04_add-coordinates_audio_8">
            <a:hlinkClick r:id="" action="ppaction://media"/>
            <a:extLst>
              <a:ext uri="{FF2B5EF4-FFF2-40B4-BE49-F238E27FC236}">
                <a16:creationId xmlns:a16="http://schemas.microsoft.com/office/drawing/2014/main" id="{32B70DCA-EA74-CFEF-F512-3191049DC1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837" y="6068219"/>
            <a:ext cx="487363" cy="48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Breitbild</PresentationFormat>
  <Paragraphs>24</Paragraphs>
  <Slides>8</Slides>
  <Notes>8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</vt:lpstr>
      <vt:lpstr>Add coordinates of an institution</vt:lpstr>
      <vt:lpstr>We would like to thank Wikimedia Switzerland for their support in the production of this tutorial.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Congratulations!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Erstellen eines Wikidata Benutzer Account</dc:title>
  <dc:creator>gaston_wey@hotmail.ch</dc:creator>
  <cp:lastModifiedBy>W Gaston</cp:lastModifiedBy>
  <cp:revision>16</cp:revision>
  <dcterms:created xsi:type="dcterms:W3CDTF">2021-04-16T10:20:08Z</dcterms:created>
  <dcterms:modified xsi:type="dcterms:W3CDTF">2022-08-11T10:32:18Z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0x0101007ACEF2293D8D294989A205937CDCCB5E</vt:lpwstr>
  </property>
</Properties>
</file>