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0" r:id="rId6"/>
    <p:sldId id="257" r:id="rId7"/>
    <p:sldId id="258" r:id="rId8"/>
    <p:sldId id="262" r:id="rId9"/>
    <p:sldId id="260" r:id="rId10"/>
    <p:sldId id="259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0" autoAdjust="0"/>
    <p:restoredTop sz="80119" autoAdjust="0"/>
  </p:normalViewPr>
  <p:slideViewPr>
    <p:cSldViewPr snapToGrid="0">
      <p:cViewPr varScale="1">
        <p:scale>
          <a:sx n="66" d="100"/>
          <a:sy n="66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5B77-EF3F-4CEA-B9F3-E4C74C1317A3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ADE74-1CF5-4B55-93C5-DAD9291912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Bonjour et bienvenue ! Dans ce tutoriel, vous apprendrez à ajouter l'adresse officielle d'une institution sur Wikidata.</a:t>
            </a:r>
            <a:b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fr-FR" dirty="0">
              <a:effectLst/>
            </a:endParaRPr>
          </a:p>
          <a:p>
            <a:br>
              <a:rPr lang="fr-FR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9b80969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f9b80969b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Nous remercions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Wikimedia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Suisse pour son soutien dans la réalisation de ce tutoriel.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f9b80969b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Avant de commencer ce tutoriel, veuillez vous assurer que vous êtes connecté à Wikidata. Si la page d'accueil n'est pas encore en français, changez la langue en français. Recherchez ensuite l'institution souhaitée. Dans notre exemple, nous avons choisi le «Handball Hall of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Fame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».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 fois sur la page Wikidata de l'institution souhaitée, faites défiler la page jusqu'à la fin de la liste des déclarations et sélectionnez «ajouter une déclaration».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Dans le champ de recherche, cherchez la propriété "Adresse" et sélectionnez-la.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Copiez l'adresse de l'institution dans le champ prévu à cet effet. Indiquez ensuite la langue de l'adresse déposée. Sans indication de la langue, vous ne pourrez pas publier la déclaration.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9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Vous pouvez maintenant saisir l'endroit où vous avez trouvé l'information. Pour ce faire, enregistrez l'URL ainsi que la date à laquelle vous avez trouvé l'information sur l'adresse.  Une fois que vous avez saisi toutes les informations, vous pouvez cliquer sur le bouton "Publier".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800" dirty="0"/>
              <a:t>Toutes nos félicitations ! Vous savez maintenant comment compléter l'adresse officielle d'une institution sur Wikidata. Visitez notre site web ou notre chaîne YouTube pour visionner d'autres tutoriels.</a:t>
            </a:r>
            <a:endParaRPr lang="de-DE" sz="1800" dirty="0"/>
          </a:p>
        </p:txBody>
      </p:sp>
      <p:sp>
        <p:nvSpPr>
          <p:cNvPr id="53" name="Google Shape;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B59F3-3AC3-49AC-A8A6-185285051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35759"/>
            <a:ext cx="9144000" cy="18742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Title Tutorial</a:t>
            </a:r>
            <a:endParaRPr lang="de-CH" dirty="0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AD052B37-D02C-4860-AB3C-772CA8A4E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185737"/>
            <a:ext cx="1981200" cy="990600"/>
          </a:xfrm>
          <a:prstGeom prst="rect">
            <a:avLst/>
          </a:prstGeom>
        </p:spPr>
      </p:pic>
      <p:sp>
        <p:nvSpPr>
          <p:cNvPr id="9" name="Medienplatzhalter 8">
            <a:extLst>
              <a:ext uri="{FF2B5EF4-FFF2-40B4-BE49-F238E27FC236}">
                <a16:creationId xmlns:a16="http://schemas.microsoft.com/office/drawing/2014/main" id="{A58E6637-3A69-4BAB-B46F-2199EC6EC35A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  <p:pic>
        <p:nvPicPr>
          <p:cNvPr id="1026" name="Picture 2">
            <a:hlinkClick r:id="rId4" tooltip="Wikidata"/>
            <a:extLst>
              <a:ext uri="{FF2B5EF4-FFF2-40B4-BE49-F238E27FC236}">
                <a16:creationId xmlns:a16="http://schemas.microsoft.com/office/drawing/2014/main" id="{8FCA10F7-550A-4A9F-9C78-FBA65B0D1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6" y="4267476"/>
            <a:ext cx="1601787" cy="11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46331-A407-43A5-A989-8969938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Intro &amp; Infos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0167-FE9A-4957-ABB3-973E04E576F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2B025-4A24-4D97-9D8D-D892C9B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0BE-D8A0-4E67-8BC3-A8960A0E449A}" type="datetimeFigureOut">
              <a:rPr lang="de-CH" smtClean="0"/>
              <a:t>09.09.2022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721A3F-024A-408F-A1F2-28F4F597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B905B-34C6-48DF-B174-AFF13E6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662-A164-450C-91B2-2033E913E6A5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03F0EA16-D81C-411A-8CE3-343487091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2DFD0F-F046-4854-BCF4-3B7E2B4BB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Fullscreen </a:t>
            </a:r>
            <a:r>
              <a:rPr lang="de-CH" dirty="0" err="1"/>
              <a:t>screenshot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</a:t>
            </a:r>
            <a:endParaRPr lang="de-CH" dirty="0"/>
          </a:p>
        </p:txBody>
      </p:sp>
      <p:sp>
        <p:nvSpPr>
          <p:cNvPr id="11" name="Medienplatzhalter 8">
            <a:extLst>
              <a:ext uri="{FF2B5EF4-FFF2-40B4-BE49-F238E27FC236}">
                <a16:creationId xmlns:a16="http://schemas.microsoft.com/office/drawing/2014/main" id="{AADCA4F5-A11A-4540-941C-558A8814A7DF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</p:spTree>
    <p:extLst>
      <p:ext uri="{BB962C8B-B14F-4D97-AF65-F5344CB8AC3E}">
        <p14:creationId xmlns:p14="http://schemas.microsoft.com/office/powerpoint/2010/main" val="26945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2DEB0-446C-41BB-9A5B-4241EA5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 Tutorial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5513F7-0F1A-47BD-84AB-A69E26E3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81FFD-ABBB-4BA6-B10E-23ADB8352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0BE-D8A0-4E67-8BC3-A8960A0E449A}" type="datetimeFigureOut">
              <a:rPr lang="de-CH" smtClean="0"/>
              <a:t>09.09.2022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0A8DC-42A7-4F67-92D5-4BEDB4D2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CEF9A-47AF-413F-BD0C-EAE24EFAA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2662-A164-450C-91B2-2033E913E6A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4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A3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5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5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bit.ly/GLAMtutorial" TargetMode="External"/><Relationship Id="rId5" Type="http://schemas.openxmlformats.org/officeDocument/2006/relationships/hyperlink" Target="https://tutorials.schoolofdata.ch/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87FAE-D3E8-4298-89C9-2111AA243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>
                <a:latin typeface="+mn-lt"/>
              </a:rPr>
              <a:t>Ajouter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l’adresse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d’une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institution</a:t>
            </a:r>
            <a:endParaRPr lang="de-CH" dirty="0">
              <a:latin typeface="+mn-lt"/>
            </a:endParaRPr>
          </a:p>
        </p:txBody>
      </p:sp>
      <p:pic>
        <p:nvPicPr>
          <p:cNvPr id="4" name="Google Shape;36;p5">
            <a:extLst>
              <a:ext uri="{FF2B5EF4-FFF2-40B4-BE49-F238E27FC236}">
                <a16:creationId xmlns:a16="http://schemas.microsoft.com/office/drawing/2014/main" id="{BB7CEF75-9679-4CF7-A226-F1138F7CF31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8625" y="3596412"/>
            <a:ext cx="3154746" cy="304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7244CFB7-8885-1CF8-97AB-B3B8C3183B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239" y="60066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4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0"/>
    </mc:Choice>
    <mc:Fallback xmlns="">
      <p:transition spd="slow" advTm="7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5" objId="5"/>
        <p14:stopEvt time="776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fr-FR" dirty="0">
                <a:latin typeface="+mn-lt"/>
              </a:rPr>
              <a:t>Nous remercions </a:t>
            </a:r>
            <a:r>
              <a:rPr lang="fr-FR" dirty="0" err="1">
                <a:latin typeface="+mn-lt"/>
              </a:rPr>
              <a:t>Wikimedia</a:t>
            </a:r>
            <a:r>
              <a:rPr lang="fr-FR" dirty="0">
                <a:latin typeface="+mn-lt"/>
              </a:rPr>
              <a:t> Suisse pour son soutien dans la réalisation de ce tutoriel.</a:t>
            </a:r>
            <a:endParaRPr dirty="0">
              <a:latin typeface="+mn-lt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5000" y="3212300"/>
            <a:ext cx="3901984" cy="28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F6AF3B92-C4AC-7544-028D-D4478FD90E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822" y="6018092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9"/>
    </mc:Choice>
    <mc:Fallback xmlns="">
      <p:transition spd="slow" advTm="5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2" objId="3"/>
        <p14:stopEvt time="545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0D2A591-F5F3-37A4-2635-08E53BCC9D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8" r="37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BF7FFCB-F714-4A29-8CC2-5B5688D3E7B1}"/>
              </a:ext>
            </a:extLst>
          </p:cNvPr>
          <p:cNvSpPr/>
          <p:nvPr/>
        </p:nvSpPr>
        <p:spPr>
          <a:xfrm>
            <a:off x="8148577" y="15943"/>
            <a:ext cx="1036382" cy="261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605A92-A049-4C0A-BC3F-4E168F0C1BB1}"/>
              </a:ext>
            </a:extLst>
          </p:cNvPr>
          <p:cNvSpPr/>
          <p:nvPr/>
        </p:nvSpPr>
        <p:spPr>
          <a:xfrm>
            <a:off x="9898775" y="300152"/>
            <a:ext cx="2293226" cy="599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917B5D02-32B0-A434-A059-D11AA1B83E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566" y="6098774"/>
            <a:ext cx="487362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9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5"/>
    </mc:Choice>
    <mc:Fallback xmlns="">
      <p:transition spd="slow" advTm="18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  <p:extLst>
    <p:ext uri="{E180D4A7-C9FB-4DFB-919C-405C955672EB}">
      <p14:showEvtLst xmlns:p14="http://schemas.microsoft.com/office/powerpoint/2010/main">
        <p14:playEvt time="111" objId="2"/>
        <p14:stopEvt time="1805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6F7772-8E7D-1040-BD39-9F173C1F4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850" y="-66762"/>
            <a:ext cx="13785850" cy="699152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DA6392-02A2-45D4-9A8D-371C65804AB9}"/>
              </a:ext>
            </a:extLst>
          </p:cNvPr>
          <p:cNvSpPr/>
          <p:nvPr/>
        </p:nvSpPr>
        <p:spPr>
          <a:xfrm>
            <a:off x="6026549" y="5623487"/>
            <a:ext cx="1427545" cy="210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92B355F7-9AAC-5A07-BB7F-E825B0B54A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963" y="6088063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5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0"/>
    </mc:Choice>
    <mc:Fallback xmlns="">
      <p:transition spd="slow" advTm="10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108" objId="3"/>
        <p14:stopEvt time="10480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3B5615E-7105-2A3A-40D8-170D4F5F3B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92"/>
          <a:stretch/>
        </p:blipFill>
        <p:spPr>
          <a:xfrm>
            <a:off x="-1" y="11575"/>
            <a:ext cx="12192001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512DFBA-C166-4E06-B675-FE8C1D4751B8}"/>
              </a:ext>
            </a:extLst>
          </p:cNvPr>
          <p:cNvSpPr/>
          <p:nvPr/>
        </p:nvSpPr>
        <p:spPr>
          <a:xfrm>
            <a:off x="1133256" y="3677128"/>
            <a:ext cx="1807778" cy="246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BCC4123B-52A3-97ED-8B7B-F5AC376DD9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8385" y="612192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5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"/>
    </mc:Choice>
    <mc:Fallback xmlns="">
      <p:transition spd="slow" advTm="5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110" objId="3"/>
        <p14:stopEvt time="5838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C5CA48E-4961-E77D-B875-10D132609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5551"/>
            <a:ext cx="12192000" cy="707262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B7515E0-19F0-48FE-9C5C-961508637D31}"/>
              </a:ext>
            </a:extLst>
          </p:cNvPr>
          <p:cNvSpPr/>
          <p:nvPr/>
        </p:nvSpPr>
        <p:spPr>
          <a:xfrm>
            <a:off x="2997842" y="2731164"/>
            <a:ext cx="3590147" cy="698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id="{D8EC390B-8468-A41C-28A9-1E4A1FB53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3880" y="605333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1"/>
    </mc:Choice>
    <mc:Fallback xmlns="">
      <p:transition spd="slow" advTm="11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  <p:extLst>
    <p:ext uri="{E180D4A7-C9FB-4DFB-919C-405C955672EB}">
      <p14:showEvtLst xmlns:p14="http://schemas.microsoft.com/office/powerpoint/2010/main">
        <p14:playEvt time="107" objId="3"/>
        <p14:stopEvt time="11591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39F0F62-D530-FCBE-E8F0-E09ACBA39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19383"/>
            <a:ext cx="12192000" cy="707262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0036CCF-3D9B-455A-B093-38A006AA8B98}"/>
              </a:ext>
            </a:extLst>
          </p:cNvPr>
          <p:cNvSpPr/>
          <p:nvPr/>
        </p:nvSpPr>
        <p:spPr>
          <a:xfrm>
            <a:off x="6562844" y="2832308"/>
            <a:ext cx="497714" cy="2147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824C116-B615-4EE4-B936-E1DAF4A79DB2}"/>
              </a:ext>
            </a:extLst>
          </p:cNvPr>
          <p:cNvSpPr/>
          <p:nvPr/>
        </p:nvSpPr>
        <p:spPr>
          <a:xfrm>
            <a:off x="3276766" y="3606098"/>
            <a:ext cx="3274503" cy="95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C38DE6F-5C96-4C4A-B29B-4156ACC988C5}"/>
              </a:ext>
            </a:extLst>
          </p:cNvPr>
          <p:cNvSpPr/>
          <p:nvPr/>
        </p:nvSpPr>
        <p:spPr>
          <a:xfrm>
            <a:off x="6528119" y="4789554"/>
            <a:ext cx="1203769" cy="2147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id="{3128FC40-1A4B-6E7A-340F-5C68CA72C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609" y="6087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0"/>
    </mc:Choice>
    <mc:Fallback xmlns="">
      <p:transition spd="slow" advTm="17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  <p:extLst>
    <p:ext uri="{E180D4A7-C9FB-4DFB-919C-405C955672EB}">
      <p14:showEvtLst xmlns:p14="http://schemas.microsoft.com/office/powerpoint/2010/main">
        <p14:playEvt time="109" objId="3"/>
        <p14:stopEvt time="1718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de-CH" dirty="0" err="1">
                <a:latin typeface="+mn-lt"/>
              </a:rPr>
              <a:t>Félicitations</a:t>
            </a:r>
            <a:r>
              <a:rPr lang="de-CH" dirty="0">
                <a:latin typeface="+mn-lt"/>
              </a:rPr>
              <a:t>!</a:t>
            </a:r>
            <a:endParaRPr dirty="0">
              <a:latin typeface="+mn-lt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Visitez notre site web ou notre chaîne YouTube pour visionner d'autres tutoriels.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DE" dirty="0"/>
          </a:p>
          <a:p>
            <a:pPr marL="0" indent="0">
              <a:buNone/>
            </a:pPr>
            <a:r>
              <a:rPr lang="de-CH" dirty="0"/>
              <a:t>Site web: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https://tutorials.schoolofdata.ch/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YouTube: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https://bit.ly/GLAMtutorial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id="{78D19E72-B71F-6F25-5F62-BE15BA774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837" y="600551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6"/>
    </mc:Choice>
    <mc:Fallback xmlns="">
      <p:transition spd="slow" advTm="13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2" objId="2"/>
        <p14:stopEvt time="12563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_Template.potx" id="{871AB0C9-6307-4EFA-916B-F7C04B777658}" vid="{244E3F26-6A47-4F8F-BFF1-6E9B62773B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CEF2293D8D294989A205937CDCCB5E" ma:contentTypeVersion="3" ma:contentTypeDescription="Ein neues Dokument erstellen." ma:contentTypeScope="" ma:versionID="c9714ff6941f7b4de70b04e857bd6491">
  <xsd:schema xmlns:xsd="http://www.w3.org/2001/XMLSchema" xmlns:xs="http://www.w3.org/2001/XMLSchema" xmlns:p="http://schemas.microsoft.com/office/2006/metadata/properties" xmlns:ns2="7ea79dc2-4bbe-4bbd-add0-f81224699a32" targetNamespace="http://schemas.microsoft.com/office/2006/metadata/properties" ma:root="true" ma:fieldsID="b75b84fa0b2bdb40c832672863471be5" ns2:_="">
    <xsd:import namespace="7ea79dc2-4bbe-4bbd-add0-f81224699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79dc2-4bbe-4bbd-add0-f81224699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39254D-923A-4188-BA32-0BB9D876C09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718B6E-5A55-48A2-AEC6-E8F18BF24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a79dc2-4bbe-4bbd-add0-f81224699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25EB80-D06F-45EA-AACB-2A7DD8FE4C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Tutorial_Template</Template>
  <TotalTime>0</TotalTime>
  <Words>304</Words>
  <Application>Microsoft Office PowerPoint</Application>
  <PresentationFormat>Breitbild</PresentationFormat>
  <Paragraphs>25</Paragraphs>
  <Slides>8</Slides>
  <Notes>8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Ajouter l’adresse d’une institution</vt:lpstr>
      <vt:lpstr>Nous remercions Wikimedia Suisse pour son soutien dans la réalisation de ce tutoriel.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Félicitations!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Offizielle Adresse einer Institution hinzufügen</dc:title>
  <dc:creator>Nicolai Wenger</dc:creator>
  <cp:lastModifiedBy>W Gaston</cp:lastModifiedBy>
  <cp:revision>41</cp:revision>
  <dcterms:created xsi:type="dcterms:W3CDTF">2021-07-27T14:17:24Z</dcterms:created>
  <dcterms:modified xsi:type="dcterms:W3CDTF">2022-09-09T12:17:41Z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0x0101007ACEF2293D8D294989A205937CDCCB5E</vt:lpwstr>
  </property>
</Properties>
</file>